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1" r:id="rId15"/>
    <p:sldId id="270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KhanAcademyRussian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m/intl/ru/culturalinstitute/about/artproject/" TargetMode="External"/><Relationship Id="rId5" Type="http://schemas.openxmlformats.org/officeDocument/2006/relationships/hyperlink" Target="https://www.google.com/culturalinstitute/beta/" TargetMode="External"/><Relationship Id="rId4" Type="http://schemas.openxmlformats.org/officeDocument/2006/relationships/hyperlink" Target="https://www.google.com/intl/ru_ru/edu/administrators/devices-and-app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mkowa50.blogspot.com/" TargetMode="External"/><Relationship Id="rId2" Type="http://schemas.openxmlformats.org/officeDocument/2006/relationships/hyperlink" Target="http://www.nachalka.com/blo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hyperlink" Target="http://krishtofenkoev.blogspo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3952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Львова л. В.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УЦ «</a:t>
            </a:r>
            <a:r>
              <a:rPr lang="ru-RU" sz="2000" b="1" dirty="0" err="1" smtClean="0">
                <a:solidFill>
                  <a:srgbClr val="0070C0"/>
                </a:solidFill>
              </a:rPr>
              <a:t>КОМПЬЮТЕРи</a:t>
            </a:r>
            <a:r>
              <a:rPr lang="ru-RU" sz="2000" b="1" dirty="0" err="1" smtClean="0">
                <a:solidFill>
                  <a:srgbClr val="FF0000"/>
                </a:solidFill>
              </a:rPr>
              <a:t>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ебинар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«Сервисы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Интернет для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обучения»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Сетевое </a:t>
            </a:r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Анкетирование ― </a:t>
            </a:r>
            <a:r>
              <a:rPr lang="ru-RU" dirty="0"/>
              <a:t>это </a:t>
            </a:r>
            <a:r>
              <a:rPr lang="ru-RU" dirty="0" smtClean="0"/>
              <a:t>ряд вопросов</a:t>
            </a:r>
            <a:r>
              <a:rPr lang="ru-RU" dirty="0"/>
              <a:t>, на которые опрашиваемый должен дать </a:t>
            </a:r>
            <a:r>
              <a:rPr lang="ru-RU" dirty="0" smtClean="0"/>
              <a:t>ответы</a:t>
            </a:r>
          </a:p>
        </p:txBody>
      </p:sp>
      <p:pic>
        <p:nvPicPr>
          <p:cNvPr id="6146" name="Picture 2" descr="Картинки по запросу анкетирование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7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Сетевое анкетирование</a:t>
            </a:r>
          </a:p>
        </p:txBody>
      </p:sp>
      <p:pic>
        <p:nvPicPr>
          <p:cNvPr id="6" name="Picture 2" descr="Картинки по запросу анкетирование 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09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анкетирование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6" y="1988840"/>
            <a:ext cx="47801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946" y="572586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Google </a:t>
            </a:r>
            <a:r>
              <a:rPr lang="ru-RU" sz="2800" dirty="0" smtClean="0"/>
              <a:t>формы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424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3087" y="637019"/>
            <a:ext cx="8170913" cy="5688096"/>
            <a:chOff x="973087" y="637019"/>
            <a:chExt cx="8170913" cy="56880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/>
            <a:stretch/>
          </p:blipFill>
          <p:spPr bwMode="auto">
            <a:xfrm>
              <a:off x="3644163" y="637019"/>
              <a:ext cx="5499837" cy="568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973087" y="1370395"/>
              <a:ext cx="23795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100" b="1" dirty="0"/>
                <a:t>п</a:t>
              </a:r>
              <a:r>
                <a:rPr lang="ru-RU" sz="2100" b="1" dirty="0" smtClean="0"/>
                <a:t>роектирования</a:t>
              </a:r>
              <a:r>
                <a:rPr lang="ru-RU" sz="2100" dirty="0" smtClean="0"/>
                <a:t> </a:t>
              </a:r>
              <a:r>
                <a:rPr lang="ru-RU" sz="2100" dirty="0"/>
                <a:t>учебных ситуаций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73087" y="4194943"/>
              <a:ext cx="237958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/>
                <a:t>создания</a:t>
              </a:r>
              <a:r>
                <a:rPr lang="ru-RU" sz="2100" dirty="0" smtClean="0"/>
                <a:t> продукта</a:t>
              </a:r>
              <a:endParaRPr lang="ru-RU" sz="2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73087" y="5422453"/>
              <a:ext cx="23795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/>
                <a:t>взаимодействие</a:t>
              </a:r>
              <a:r>
                <a:rPr lang="ru-RU" sz="2100" dirty="0" smtClean="0"/>
                <a:t> </a:t>
              </a:r>
              <a:r>
                <a:rPr lang="ru-RU" sz="2100" dirty="0"/>
                <a:t>в </a:t>
              </a:r>
              <a:r>
                <a:rPr lang="ru-RU" sz="2100" dirty="0" smtClean="0"/>
                <a:t>электронной </a:t>
              </a:r>
              <a:r>
                <a:rPr lang="ru-RU" sz="2100" dirty="0"/>
                <a:t>среде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73087" y="2782669"/>
              <a:ext cx="237958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/>
                <a:t>поиска</a:t>
              </a:r>
              <a:r>
                <a:rPr lang="ru-RU" sz="2100" dirty="0" smtClean="0"/>
                <a:t> </a:t>
              </a:r>
              <a:r>
                <a:rPr lang="ru-RU" sz="2100" dirty="0"/>
                <a:t>информации и исследований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90630"/>
              <a:ext cx="683082" cy="68308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66694"/>
              <a:ext cx="683082" cy="68308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735182"/>
              <a:ext cx="683082" cy="6830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47" y="1401634"/>
              <a:ext cx="683082" cy="683082"/>
            </a:xfrm>
            <a:prstGeom prst="rect">
              <a:avLst/>
            </a:prstGeom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Сетевые сервисы в педагогической практике</a:t>
            </a:r>
          </a:p>
          <a:p>
            <a:pPr algn="l"/>
            <a:r>
              <a:rPr lang="ru-RU" dirty="0" smtClean="0"/>
              <a:t>используются для: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72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Сервисы </a:t>
            </a:r>
            <a:r>
              <a:rPr lang="ru-RU" dirty="0" err="1"/>
              <a:t>ВЕб</a:t>
            </a:r>
            <a:r>
              <a:rPr lang="ru-RU" dirty="0"/>
              <a:t> 2.0 позволяют менять образовательный процесс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ориентация </a:t>
            </a:r>
            <a:r>
              <a:rPr lang="ru-RU" dirty="0"/>
              <a:t>на ученика</a:t>
            </a:r>
          </a:p>
          <a:p>
            <a:r>
              <a:rPr lang="ru-RU" dirty="0"/>
              <a:t>меняется роль </a:t>
            </a:r>
            <a:r>
              <a:rPr lang="ru-RU" dirty="0" smtClean="0"/>
              <a:t>учителя</a:t>
            </a:r>
            <a:endParaRPr lang="ru-RU" dirty="0"/>
          </a:p>
          <a:p>
            <a:r>
              <a:rPr lang="ru-RU" dirty="0" smtClean="0"/>
              <a:t>рост активности ученика</a:t>
            </a:r>
          </a:p>
          <a:p>
            <a:r>
              <a:rPr lang="ru-RU" dirty="0" smtClean="0"/>
              <a:t>изменение характера взаимоотношений</a:t>
            </a:r>
            <a:endParaRPr lang="ru-RU" dirty="0"/>
          </a:p>
        </p:txBody>
      </p:sp>
      <p:pic>
        <p:nvPicPr>
          <p:cNvPr id="8194" name="Picture 2" descr="Картинки по запросу учитель и учени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10" y="2018357"/>
            <a:ext cx="353399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6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27249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Методические </a:t>
            </a:r>
            <a:r>
              <a:rPr lang="ru-RU" sz="3600" dirty="0">
                <a:solidFill>
                  <a:srgbClr val="0070C0"/>
                </a:solidFill>
              </a:rPr>
              <a:t>особенности разработки электронных учебных материалов на основе </a:t>
            </a:r>
            <a:r>
              <a:rPr lang="ru-RU" sz="3600" dirty="0" smtClean="0">
                <a:solidFill>
                  <a:srgbClr val="0070C0"/>
                </a:solidFill>
              </a:rPr>
              <a:t>сервисов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Веб </a:t>
            </a:r>
            <a:r>
              <a:rPr lang="ru-RU" sz="3600" dirty="0">
                <a:solidFill>
                  <a:srgbClr val="0070C0"/>
                </a:solidFill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334409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Конечная цель </a:t>
            </a:r>
            <a:r>
              <a:rPr lang="ru-RU" dirty="0"/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столько приобретение </a:t>
            </a:r>
            <a:r>
              <a:rPr lang="ru-RU" dirty="0"/>
              <a:t>знаний, а именно формирование способа действий, </a:t>
            </a:r>
            <a:r>
              <a:rPr lang="ru-RU" dirty="0" smtClean="0"/>
              <a:t>реализуемого через </a:t>
            </a:r>
            <a:r>
              <a:rPr lang="ru-RU" dirty="0"/>
              <a:t>умения и осуществимого в процессе учебной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61123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 цели в форме планируемого образовательного результата – через </a:t>
            </a:r>
            <a:r>
              <a:rPr lang="ru-RU" dirty="0" smtClean="0"/>
              <a:t>выполнение адекватных </a:t>
            </a:r>
            <a:r>
              <a:rPr lang="ru-RU" dirty="0"/>
              <a:t>видов деятельности – к формированию предметных </a:t>
            </a:r>
            <a:r>
              <a:rPr lang="ru-RU" dirty="0" smtClean="0"/>
              <a:t>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</a:t>
            </a:r>
            <a:r>
              <a:rPr lang="ru-RU" dirty="0"/>
              <a:t>умений</a:t>
            </a:r>
          </a:p>
        </p:txBody>
      </p:sp>
    </p:spTree>
    <p:extLst>
      <p:ext uri="{BB962C8B-B14F-4D97-AF65-F5344CB8AC3E}">
        <p14:creationId xmlns:p14="http://schemas.microsoft.com/office/powerpoint/2010/main" val="24934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27249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Сервисы </a:t>
            </a:r>
            <a:r>
              <a:rPr lang="ru-RU" sz="3600" dirty="0">
                <a:solidFill>
                  <a:srgbClr val="0070C0"/>
                </a:solidFill>
              </a:rPr>
              <a:t>веб 2.0 как технологическая основа сетевого проекта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моок для шк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946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Больших успехов!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6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Веб </a:t>
            </a:r>
            <a:r>
              <a:rPr lang="ru-RU" dirty="0"/>
              <a:t>2.0 как инструмент создания информационно - образовательной среды в условиях введения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Методические особенности разработки электронных учебных материалов на основе сервисов </a:t>
            </a:r>
            <a:r>
              <a:rPr lang="ru-RU" dirty="0" smtClean="0"/>
              <a:t>Веб </a:t>
            </a:r>
            <a:r>
              <a:rPr lang="ru-RU" dirty="0"/>
              <a:t>2.0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Сервисы веб 2.0 как технологическая основа сетевого проекта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91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Веб 2.0 как инструмент создания информационно - образовательной среды в условиях введения </a:t>
            </a:r>
            <a:r>
              <a:rPr lang="ru-RU" sz="3600" dirty="0" smtClean="0">
                <a:solidFill>
                  <a:srgbClr val="0070C0"/>
                </a:solidFill>
              </a:rPr>
              <a:t>ФГОС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Веб 2.0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пользователи для </a:t>
            </a:r>
            <a:r>
              <a:rPr lang="ru-RU" dirty="0" smtClean="0"/>
              <a:t>пользователей</a:t>
            </a:r>
          </a:p>
          <a:p>
            <a:r>
              <a:rPr lang="ru-RU" dirty="0"/>
              <a:t>В образовании </a:t>
            </a:r>
            <a:r>
              <a:rPr lang="ru-RU" dirty="0" smtClean="0"/>
              <a:t>Веб </a:t>
            </a:r>
            <a:r>
              <a:rPr lang="ru-RU" dirty="0"/>
              <a:t>2.0 - это </a:t>
            </a:r>
            <a:r>
              <a:rPr lang="ru-RU" dirty="0" smtClean="0"/>
              <a:t>доступ </a:t>
            </a:r>
            <a:r>
              <a:rPr lang="ru-RU" dirty="0"/>
              <a:t>к обучающим инструментам через </a:t>
            </a:r>
            <a:r>
              <a:rPr lang="ru-RU" dirty="0" smtClean="0"/>
              <a:t>Интернет</a:t>
            </a:r>
            <a:endParaRPr lang="ru-RU" dirty="0"/>
          </a:p>
        </p:txBody>
      </p:sp>
      <p:pic>
        <p:nvPicPr>
          <p:cNvPr id="1026" name="Picture 2" descr="Картинки по запросу веб 2.0 в образовании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808312" cy="23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4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нового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/>
              <a:t>Эффективность </a:t>
            </a:r>
            <a:r>
              <a:rPr lang="ru-RU" sz="2100" dirty="0" smtClean="0"/>
              <a:t>учебно- </a:t>
            </a:r>
            <a:r>
              <a:rPr lang="ru-RU" sz="2100" dirty="0"/>
              <a:t>воспитательного процесса должна</a:t>
            </a:r>
          </a:p>
          <a:p>
            <a:pPr marL="0" indent="0">
              <a:buNone/>
            </a:pPr>
            <a:r>
              <a:rPr lang="ru-RU" sz="2100" dirty="0"/>
              <a:t>обеспечиваться </a:t>
            </a:r>
            <a:r>
              <a:rPr lang="ru-RU" sz="2100" dirty="0" smtClean="0"/>
              <a:t>системой информационно-образовательных ресурсов.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100" dirty="0"/>
              <a:t>Педагоги и обучающиеся должны иметь возможность оперативного</a:t>
            </a:r>
          </a:p>
          <a:p>
            <a:pPr marL="0" indent="0">
              <a:buNone/>
            </a:pPr>
            <a:r>
              <a:rPr lang="ru-RU" sz="2100" dirty="0"/>
              <a:t>сбора и обмена информации</a:t>
            </a:r>
            <a:r>
              <a:rPr lang="ru-RU" sz="2100" dirty="0" smtClean="0"/>
              <a:t>, </a:t>
            </a:r>
            <a:r>
              <a:rPr lang="ru-RU" sz="2100" dirty="0"/>
              <a:t>доступа </a:t>
            </a:r>
            <a:r>
              <a:rPr lang="ru-RU" sz="2100" dirty="0" smtClean="0"/>
              <a:t>к современным профессиональным </a:t>
            </a:r>
            <a:r>
              <a:rPr lang="ru-RU" sz="2100" dirty="0"/>
              <a:t>базам данных, </a:t>
            </a:r>
            <a:r>
              <a:rPr lang="ru-RU" sz="2100" dirty="0" smtClean="0"/>
              <a:t>информационным справочным </a:t>
            </a:r>
            <a:r>
              <a:rPr lang="ru-RU" sz="2100" dirty="0"/>
              <a:t>и поисковым системам по локальной сети и </a:t>
            </a:r>
            <a:r>
              <a:rPr lang="ru-RU" sz="2100" dirty="0" smtClean="0"/>
              <a:t>с использованием </a:t>
            </a:r>
            <a:r>
              <a:rPr lang="ru-RU" sz="2100" dirty="0"/>
              <a:t>интернета. </a:t>
            </a:r>
            <a:endParaRPr lang="ru-RU" sz="2100" dirty="0" smtClean="0"/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Сервисы </a:t>
            </a:r>
            <a:r>
              <a:rPr lang="ru-RU" sz="2100" dirty="0"/>
              <a:t>ВЕБ 2.0, как комплекс информационно-образовательных</a:t>
            </a:r>
          </a:p>
          <a:p>
            <a:pPr marL="0" indent="0">
              <a:buNone/>
            </a:pPr>
            <a:r>
              <a:rPr lang="ru-RU" sz="2100" dirty="0"/>
              <a:t>ресурсов, позволяют реализовать концептуальные подходы и</a:t>
            </a:r>
          </a:p>
          <a:p>
            <a:pPr marL="0" indent="0">
              <a:buNone/>
            </a:pPr>
            <a:r>
              <a:rPr lang="ru-RU" sz="2100" dirty="0"/>
              <a:t>требования ФГОС.</a:t>
            </a:r>
          </a:p>
        </p:txBody>
      </p:sp>
    </p:spTree>
    <p:extLst>
      <p:ext uri="{BB962C8B-B14F-4D97-AF65-F5344CB8AC3E}">
        <p14:creationId xmlns:p14="http://schemas.microsoft.com/office/powerpoint/2010/main" val="417504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Массовый открытый онлайн-курс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965" y="16066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Массовый открытый онлайн-курс </a:t>
            </a:r>
            <a:r>
              <a:rPr lang="ru-RU" dirty="0" smtClean="0"/>
              <a:t>(</a:t>
            </a:r>
            <a:r>
              <a:rPr lang="ru-RU" dirty="0"/>
              <a:t>сокр.: МООК; англ. </a:t>
            </a:r>
            <a:r>
              <a:rPr lang="ru-RU" dirty="0" smtClean="0"/>
              <a:t>MOOC</a:t>
            </a:r>
            <a:r>
              <a:rPr lang="ru-RU" dirty="0"/>
              <a:t>) — обучающий курс с массовым интерактивным участием c применением технологий электронного обучения и открытым доступом через Интернет, одна из форм дистанционного образования.</a:t>
            </a:r>
          </a:p>
        </p:txBody>
      </p:sp>
      <p:pic>
        <p:nvPicPr>
          <p:cNvPr id="2052" name="Picture 4" descr="Картинки по запросу моок для шк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8812"/>
            <a:ext cx="34956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6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686" y="42412"/>
            <a:ext cx="569897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Цель</a:t>
            </a:r>
            <a:r>
              <a:rPr lang="ru-RU" sz="2800" dirty="0" smtClean="0"/>
              <a:t>: «предоставление </a:t>
            </a:r>
            <a:r>
              <a:rPr lang="ru-RU" sz="2800" dirty="0"/>
              <a:t>высококачественного образования каждому, всюду»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118053"/>
              </p:ext>
            </p:extLst>
          </p:nvPr>
        </p:nvGraphicFramePr>
        <p:xfrm>
          <a:off x="480638" y="170080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7262399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17438457"/>
                    </a:ext>
                  </a:extLst>
                </a:gridCol>
              </a:tblGrid>
              <a:tr h="135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«Академия Хана»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https://www.khanacademy.org/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1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коллекция учебных видеороликов на русском языке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https://www.youtube.com/user/KhanAcademyRussian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1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</a:t>
                      </a:r>
                      <a:r>
                        <a:rPr lang="ru-RU" dirty="0" smtClean="0"/>
                        <a:t>для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https://www.google.com/intl/ru_ru/edu/administrators/devices-and-apps.html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Google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Art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Project</a:t>
                      </a:r>
                      <a:r>
                        <a:rPr lang="ru-RU" dirty="0" smtClean="0"/>
                        <a:t>: великие музеи мира не выходя из дома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https://www.google.com/culturalinstitute/beta/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6"/>
                        </a:rPr>
                        <a:t>https://www.google.com/intl/ru/culturalinstitute/about/artproject/</a:t>
                      </a:r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78984"/>
                  </a:ext>
                </a:extLst>
              </a:tr>
            </a:tbl>
          </a:graphicData>
        </a:graphic>
      </p:graphicFrame>
      <p:pic>
        <p:nvPicPr>
          <p:cNvPr id="6" name="Picture 4" descr="Картинки по запросу моок для шко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17738"/>
            <a:ext cx="2404294" cy="11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8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Сетевые дневники - </a:t>
            </a:r>
            <a:r>
              <a:rPr lang="ru-RU" dirty="0" smtClean="0"/>
              <a:t>блоги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96" y="128237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Блог </a:t>
            </a:r>
            <a:r>
              <a:rPr lang="ru-RU" dirty="0"/>
              <a:t>- вход во всемирную паутину, "живой журнал</a:t>
            </a:r>
            <a:r>
              <a:rPr lang="ru-RU" dirty="0" smtClean="0"/>
              <a:t>", в </a:t>
            </a:r>
            <a:r>
              <a:rPr lang="ru-RU" dirty="0"/>
              <a:t>котором</a:t>
            </a:r>
          </a:p>
          <a:p>
            <a:pPr lvl="1"/>
            <a:r>
              <a:rPr lang="ru-RU" dirty="0" smtClean="0"/>
              <a:t>коллекция записей</a:t>
            </a:r>
            <a:endParaRPr lang="ru-RU" dirty="0"/>
          </a:p>
          <a:p>
            <a:pPr lvl="1"/>
            <a:r>
              <a:rPr lang="ru-RU" dirty="0"/>
              <a:t>о</a:t>
            </a:r>
            <a:r>
              <a:rPr lang="ru-RU" dirty="0" smtClean="0"/>
              <a:t>бмен опытом</a:t>
            </a:r>
          </a:p>
          <a:p>
            <a:pPr lvl="1"/>
            <a:r>
              <a:rPr lang="ru-RU" dirty="0" smtClean="0"/>
              <a:t>Взаимодействие с единомышленниками</a:t>
            </a:r>
            <a:endParaRPr lang="ru-RU" dirty="0"/>
          </a:p>
          <a:p>
            <a:pPr lvl="1"/>
            <a:r>
              <a:rPr lang="ru-RU" dirty="0" smtClean="0"/>
              <a:t>ОНЛАЙН дневник </a:t>
            </a:r>
            <a:r>
              <a:rPr lang="ru-RU" dirty="0"/>
              <a:t>для </a:t>
            </a:r>
            <a:r>
              <a:rPr lang="ru-RU" dirty="0" smtClean="0"/>
              <a:t>учащихся</a:t>
            </a:r>
            <a:endParaRPr lang="ru-RU" dirty="0"/>
          </a:p>
          <a:p>
            <a:pPr lvl="1"/>
            <a:r>
              <a:rPr lang="ru-RU" dirty="0" smtClean="0"/>
              <a:t>способ </a:t>
            </a:r>
            <a:r>
              <a:rPr lang="ru-RU" dirty="0"/>
              <a:t>хранения своих " изюминок" </a:t>
            </a:r>
            <a:r>
              <a:rPr lang="ru-RU" dirty="0" smtClean="0"/>
              <a:t>в педагогической практике</a:t>
            </a:r>
            <a:endParaRPr lang="ru-RU" dirty="0"/>
          </a:p>
          <a:p>
            <a:pPr lvl="1"/>
            <a:r>
              <a:rPr lang="ru-RU" dirty="0" smtClean="0"/>
              <a:t>возможность </a:t>
            </a:r>
            <a:r>
              <a:rPr lang="ru-RU" dirty="0"/>
              <a:t>проводить дискуссии по интересующим </a:t>
            </a:r>
            <a:r>
              <a:rPr lang="ru-RU" dirty="0" smtClean="0"/>
              <a:t>вас темам</a:t>
            </a:r>
            <a:endParaRPr lang="ru-RU" dirty="0"/>
          </a:p>
        </p:txBody>
      </p:sp>
      <p:pic>
        <p:nvPicPr>
          <p:cNvPr id="3074" name="Picture 2" descr="Картинки по запросу учительский б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71502"/>
            <a:ext cx="2982244" cy="16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09279"/>
              </p:ext>
            </p:extLst>
          </p:nvPr>
        </p:nvGraphicFramePr>
        <p:xfrm>
          <a:off x="656722" y="2204864"/>
          <a:ext cx="78305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278">
                  <a:extLst>
                    <a:ext uri="{9D8B030D-6E8A-4147-A177-3AD203B41FA5}">
                      <a16:colId xmlns:a16="http://schemas.microsoft.com/office/drawing/2014/main" val="572623990"/>
                    </a:ext>
                  </a:extLst>
                </a:gridCol>
                <a:gridCol w="3915278">
                  <a:extLst>
                    <a:ext uri="{9D8B030D-6E8A-4147-A177-3AD203B41FA5}">
                      <a16:colId xmlns:a16="http://schemas.microsoft.com/office/drawing/2014/main" val="2917438457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http://www.nachalka.com/blog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1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 учителя истории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http://semkowa50.blogspot.com/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1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Блог учителя информатики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http://krishtofenkoev.blogspot.ru/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1198"/>
                  </a:ext>
                </a:extLst>
              </a:tr>
            </a:tbl>
          </a:graphicData>
        </a:graphic>
      </p:graphicFrame>
      <p:pic>
        <p:nvPicPr>
          <p:cNvPr id="5122" name="Picture 2" descr="Картинки по запросу учительский б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12"/>
            <a:ext cx="1817588" cy="16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Сетевые дневники - </a:t>
            </a:r>
            <a:r>
              <a:rPr lang="ru-RU" dirty="0" smtClean="0"/>
              <a:t>блоги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2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424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Тема Office</vt:lpstr>
      <vt:lpstr>Специальное оформление</vt:lpstr>
      <vt:lpstr>Презентация PowerPoint</vt:lpstr>
      <vt:lpstr>План вебинара</vt:lpstr>
      <vt:lpstr>Веб 2.0 как инструмент создания информационно - образовательной среды в условиях введения ФГОС</vt:lpstr>
      <vt:lpstr>Что такое Веб 2.0</vt:lpstr>
      <vt:lpstr>Требования нового ФГОС</vt:lpstr>
      <vt:lpstr>Массовый открытый онлайн-курс</vt:lpstr>
      <vt:lpstr>Цель: «предоставление высококачественного образования каждому, всюду»</vt:lpstr>
      <vt:lpstr>Сетевые дневники - блоги</vt:lpstr>
      <vt:lpstr>Сетевые дневники - блоги</vt:lpstr>
      <vt:lpstr>Сетевое анкетирование</vt:lpstr>
      <vt:lpstr>Сетевое анкетирование</vt:lpstr>
      <vt:lpstr>Презентация PowerPoint</vt:lpstr>
      <vt:lpstr>Сервисы ВЕб 2.0 позволяют менять образовательный процесс:</vt:lpstr>
      <vt:lpstr>Методические особенности разработки электронных учебных материалов на основе сервисов  Веб 2.0</vt:lpstr>
      <vt:lpstr>Конечная цель обучения</vt:lpstr>
      <vt:lpstr>Презентация PowerPoint</vt:lpstr>
      <vt:lpstr>Сервисы веб 2.0 как технологическая основа сетевого проекта </vt:lpstr>
      <vt:lpstr>Больших успехов!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Lolita Vladimirovna</cp:lastModifiedBy>
  <cp:revision>18</cp:revision>
  <dcterms:created xsi:type="dcterms:W3CDTF">2011-12-13T19:04:59Z</dcterms:created>
  <dcterms:modified xsi:type="dcterms:W3CDTF">2016-08-25T12:08:16Z</dcterms:modified>
</cp:coreProperties>
</file>