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6" r:id="rId2"/>
    <p:sldId id="261" r:id="rId3"/>
    <p:sldId id="257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Люди усваивают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FC4-428E-9279-EB83D5DB26EE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FC4-428E-9279-EB83D5DB26EE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FC4-428E-9279-EB83D5DB26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То, что услышали</c:v>
                </c:pt>
                <c:pt idx="1">
                  <c:v>То, что увидели</c:v>
                </c:pt>
                <c:pt idx="2">
                  <c:v>То, что увидели и услышали одновременно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</c:v>
                </c:pt>
                <c:pt idx="1">
                  <c:v>0.3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C4-428E-9279-EB83D5DB2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0206102316040667E-3"/>
          <c:y val="0.25831703627478864"/>
          <c:w val="0.21930685086422602"/>
          <c:h val="0.537963672615423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4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9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3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ADE8-47EA-473F-997E-E4D3DA77561D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B6EA-ED62-40A7-8CA0-9D01C2D76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48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ADE8-47EA-473F-997E-E4D3DA77561D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B6EA-ED62-40A7-8CA0-9D01C2D76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74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ADE8-47EA-473F-997E-E4D3DA77561D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B6EA-ED62-40A7-8CA0-9D01C2D76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46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3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6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3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51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1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Создание наглядных пособий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5737" y="4990263"/>
            <a:ext cx="5198225" cy="1655762"/>
          </a:xfrm>
        </p:spPr>
        <p:txBody>
          <a:bodyPr>
            <a:normAutofit/>
          </a:bodyPr>
          <a:lstStyle/>
          <a:p>
            <a:pPr algn="r"/>
            <a:r>
              <a:rPr lang="ru-RU" sz="2000" b="1" i="1" dirty="0" smtClean="0"/>
              <a:t>Ольга Витальевна Филиппова,</a:t>
            </a:r>
          </a:p>
          <a:p>
            <a:pPr algn="r"/>
            <a:r>
              <a:rPr lang="ru-RU" sz="2000" dirty="0" smtClean="0"/>
              <a:t>преподаватель</a:t>
            </a:r>
          </a:p>
          <a:p>
            <a:pPr algn="r"/>
            <a:r>
              <a:rPr lang="ru-RU" sz="2000" dirty="0" smtClean="0"/>
              <a:t>Учебный центр «КОМПЬЮТЕРи</a:t>
            </a:r>
            <a:r>
              <a:rPr lang="ru-RU" sz="2000" dirty="0" smtClean="0">
                <a:solidFill>
                  <a:srgbClr val="FF0000"/>
                </a:solidFill>
              </a:rPr>
              <a:t>Я</a:t>
            </a:r>
            <a:r>
              <a:rPr lang="ru-RU" sz="2000" dirty="0" smtClean="0"/>
              <a:t>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8812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Сегодня в </a:t>
            </a:r>
            <a:r>
              <a:rPr lang="ru-RU" b="1" dirty="0" err="1" smtClean="0"/>
              <a:t>вебинаре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Современный </a:t>
            </a:r>
            <a:r>
              <a:rPr lang="ru-RU" sz="2800" dirty="0">
                <a:solidFill>
                  <a:schemeClr val="tx1"/>
                </a:solidFill>
              </a:rPr>
              <a:t>подход в создании наглядных </a:t>
            </a:r>
            <a:r>
              <a:rPr lang="ru-RU" sz="2800" dirty="0" smtClean="0">
                <a:solidFill>
                  <a:schemeClr val="tx1"/>
                </a:solidFill>
              </a:rPr>
              <a:t>пособий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Сервисы </a:t>
            </a:r>
            <a:r>
              <a:rPr lang="ru-RU" sz="2800" dirty="0">
                <a:solidFill>
                  <a:schemeClr val="tx1"/>
                </a:solidFill>
              </a:rPr>
              <a:t>для создания печатного дидактического материала.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Интернет-ресурсы </a:t>
            </a:r>
            <a:r>
              <a:rPr lang="ru-RU" sz="2800" dirty="0">
                <a:solidFill>
                  <a:schemeClr val="tx1"/>
                </a:solidFill>
              </a:rPr>
              <a:t>для разработки и демонстрации наглядных учебных материалов.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Интерактивные </a:t>
            </a:r>
            <a:r>
              <a:rPr lang="ru-RU" sz="2800" dirty="0">
                <a:solidFill>
                  <a:schemeClr val="tx1"/>
                </a:solidFill>
              </a:rPr>
              <a:t>наглядные пособия.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77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" y="250825"/>
            <a:ext cx="11839575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Исследования показали, что люди усваивают</a:t>
            </a:r>
            <a:endParaRPr lang="ru-RU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35384099"/>
              </p:ext>
            </p:extLst>
          </p:nvPr>
        </p:nvGraphicFramePr>
        <p:xfrm>
          <a:off x="1440988" y="1172633"/>
          <a:ext cx="950052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1450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449" y="167427"/>
            <a:ext cx="11534776" cy="1658198"/>
          </a:xfrm>
        </p:spPr>
        <p:txBody>
          <a:bodyPr/>
          <a:lstStyle/>
          <a:p>
            <a:r>
              <a:rPr lang="ru-RU" b="1" dirty="0" smtClean="0"/>
              <a:t>Поколение </a:t>
            </a:r>
            <a:r>
              <a:rPr lang="en-US" b="1" dirty="0" smtClean="0"/>
              <a:t>Z</a:t>
            </a:r>
            <a:r>
              <a:rPr lang="ru-RU" b="1" dirty="0" smtClean="0"/>
              <a:t> – «цифровые аборигены»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016125"/>
            <a:ext cx="7477125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Нейл </a:t>
            </a:r>
            <a:r>
              <a:rPr lang="ru-RU" dirty="0" err="1" smtClean="0">
                <a:solidFill>
                  <a:schemeClr val="tx1"/>
                </a:solidFill>
              </a:rPr>
              <a:t>Хоув</a:t>
            </a:r>
            <a:r>
              <a:rPr lang="ru-RU" dirty="0" smtClean="0">
                <a:solidFill>
                  <a:schemeClr val="tx1"/>
                </a:solidFill>
              </a:rPr>
              <a:t> и Вильям Штраус относят людей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1995–2020 года рождения к поколению Z.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Привычка к легко доступной информации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Долой графики и расписания!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Много «</a:t>
            </a:r>
            <a:r>
              <a:rPr lang="ru-RU" dirty="0" err="1" smtClean="0">
                <a:solidFill>
                  <a:schemeClr val="tx1"/>
                </a:solidFill>
              </a:rPr>
              <a:t>френдов</a:t>
            </a:r>
            <a:r>
              <a:rPr lang="ru-RU" dirty="0" smtClean="0">
                <a:solidFill>
                  <a:schemeClr val="tx1"/>
                </a:solidFill>
              </a:rPr>
              <a:t>» и мало ДРУЗЕЙ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Живу сегодняшним днем, и не думаю о карьере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46" name="Picture 22" descr="http://www.sostav.ru/app/public/images/news/2015/05/22/preview/16723_228x1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535" y="2565216"/>
            <a:ext cx="3225800" cy="275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-181823"/>
            <a:ext cx="10772775" cy="1658198"/>
          </a:xfrm>
        </p:spPr>
        <p:txBody>
          <a:bodyPr/>
          <a:lstStyle/>
          <a:p>
            <a:r>
              <a:rPr lang="ru-RU" b="1" dirty="0" smtClean="0"/>
              <a:t>Как заинтересовать </a:t>
            </a:r>
            <a:r>
              <a:rPr lang="ru-RU" b="1" dirty="0" smtClean="0"/>
              <a:t>Поколение </a:t>
            </a:r>
            <a:r>
              <a:rPr lang="en-US" b="1" dirty="0" smtClean="0"/>
              <a:t>Z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0" y="1395663"/>
            <a:ext cx="10515600" cy="5313113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Краткая постановка задачи</a:t>
            </a:r>
          </a:p>
          <a:p>
            <a:pPr marL="457200" lvl="1" indent="0">
              <a:buNone/>
            </a:pPr>
            <a:r>
              <a:rPr lang="ru-RU" dirty="0" smtClean="0"/>
              <a:t>Согласно </a:t>
            </a:r>
            <a:r>
              <a:rPr lang="ru-RU" dirty="0"/>
              <a:t>исследованиям </a:t>
            </a:r>
            <a:r>
              <a:rPr lang="ru-RU" dirty="0" err="1"/>
              <a:t>Microsoft</a:t>
            </a:r>
            <a:r>
              <a:rPr lang="ru-RU" dirty="0"/>
              <a:t>, современные молодые люди уделят новой </a:t>
            </a:r>
            <a:r>
              <a:rPr lang="ru-RU" dirty="0" smtClean="0"/>
              <a:t>информации 8 секунд. Задачу </a:t>
            </a:r>
            <a:r>
              <a:rPr lang="ru-RU" dirty="0"/>
              <a:t>необходимо уложить не более чем 25 слов</a:t>
            </a:r>
            <a:r>
              <a:rPr lang="ru-RU" dirty="0" smtClean="0"/>
              <a:t>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Задача изложена по пунктам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ru-RU" dirty="0" smtClean="0"/>
              <a:t>Каждый </a:t>
            </a:r>
            <a:r>
              <a:rPr lang="ru-RU" dirty="0"/>
              <a:t>из которых тоже должен звучат максимально коротко</a:t>
            </a:r>
            <a:r>
              <a:rPr lang="ru-RU" dirty="0" smtClean="0"/>
              <a:t>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Задача оформленная письменно</a:t>
            </a:r>
          </a:p>
          <a:p>
            <a:pPr marL="457200" lvl="1" indent="0">
              <a:buNone/>
            </a:pPr>
            <a:r>
              <a:rPr lang="ru-RU" dirty="0" smtClean="0"/>
              <a:t>Поколение </a:t>
            </a:r>
            <a:r>
              <a:rPr lang="ru-RU" dirty="0"/>
              <a:t>Z не привыкло к запоминанию, поэтому письменные задачи, с которыми можно свериться, буду более эффективными</a:t>
            </a:r>
            <a:r>
              <a:rPr lang="ru-RU" dirty="0" smtClean="0"/>
              <a:t>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А похвалить? </a:t>
            </a:r>
            <a:r>
              <a:rPr lang="ru-RU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ru-RU" b="1" dirty="0" smtClean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r>
              <a:rPr lang="ru-RU" dirty="0" smtClean="0"/>
              <a:t>«Зеты» зависимы </a:t>
            </a:r>
            <a:r>
              <a:rPr lang="ru-RU" dirty="0"/>
              <a:t>от </a:t>
            </a:r>
            <a:r>
              <a:rPr lang="ru-RU" dirty="0" smtClean="0"/>
              <a:t>«</a:t>
            </a:r>
            <a:r>
              <a:rPr lang="ru-RU" dirty="0" err="1" smtClean="0"/>
              <a:t>лайков</a:t>
            </a:r>
            <a:r>
              <a:rPr lang="ru-RU" dirty="0" smtClean="0"/>
              <a:t>». </a:t>
            </a:r>
            <a:r>
              <a:rPr lang="ru-RU" dirty="0"/>
              <a:t>Отсутствие похвал и поощрений выбивает их из колеи и заставляет бросить дело</a:t>
            </a:r>
            <a:r>
              <a:rPr lang="ru-RU" dirty="0" smtClean="0"/>
              <a:t>.</a:t>
            </a:r>
          </a:p>
          <a:p>
            <a:r>
              <a:rPr lang="ru-RU" b="1" dirty="0" smtClean="0">
                <a:solidFill>
                  <a:srgbClr val="FF00FF"/>
                </a:solidFill>
              </a:rPr>
              <a:t>Четкие </a:t>
            </a:r>
            <a:r>
              <a:rPr lang="ru-RU" b="1" dirty="0">
                <a:solidFill>
                  <a:srgbClr val="FF00FF"/>
                </a:solidFill>
              </a:rPr>
              <a:t>сроки</a:t>
            </a:r>
            <a:r>
              <a:rPr lang="ru-RU" b="1" dirty="0" smtClean="0">
                <a:solidFill>
                  <a:srgbClr val="FF00FF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НАГЛЯДНОСТЬ. </a:t>
            </a:r>
          </a:p>
          <a:p>
            <a:pPr marL="457200" lvl="1" indent="0">
              <a:buNone/>
            </a:pPr>
            <a:r>
              <a:rPr lang="ru-RU" dirty="0" smtClean="0"/>
              <a:t>Молодые люди </a:t>
            </a:r>
            <a:r>
              <a:rPr lang="ru-RU" dirty="0"/>
              <a:t>лучше </a:t>
            </a:r>
            <a:r>
              <a:rPr lang="ru-RU" dirty="0" smtClean="0"/>
              <a:t>понимают образы</a:t>
            </a:r>
            <a:r>
              <a:rPr lang="ru-RU" dirty="0"/>
              <a:t>, чем слова. </a:t>
            </a:r>
          </a:p>
        </p:txBody>
      </p:sp>
    </p:spTree>
    <p:extLst>
      <p:ext uri="{BB962C8B-B14F-4D97-AF65-F5344CB8AC3E}">
        <p14:creationId xmlns:p14="http://schemas.microsoft.com/office/powerpoint/2010/main" val="1887516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1926" y="0"/>
            <a:ext cx="11829449" cy="1658198"/>
          </a:xfrm>
        </p:spPr>
        <p:txBody>
          <a:bodyPr>
            <a:normAutofit/>
          </a:bodyPr>
          <a:lstStyle/>
          <a:p>
            <a:r>
              <a:rPr lang="ru-RU" sz="4400" b="1" dirty="0"/>
              <a:t>Сервисы для создания печатного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дидактического материала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5672" y="1944304"/>
            <a:ext cx="10515600" cy="2618071"/>
          </a:xfrm>
        </p:spPr>
        <p:txBody>
          <a:bodyPr>
            <a:normAutofit fontScale="92500" lnSpcReduction="10000"/>
          </a:bodyPr>
          <a:lstStyle/>
          <a:p>
            <a:pPr marL="452438" indent="-452438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Дидактические </a:t>
            </a:r>
            <a:r>
              <a:rPr lang="ru-RU" dirty="0" smtClean="0">
                <a:solidFill>
                  <a:schemeClr val="tx1"/>
                </a:solidFill>
              </a:rPr>
              <a:t>материалы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не </a:t>
            </a:r>
            <a:r>
              <a:rPr lang="ru-RU" dirty="0">
                <a:solidFill>
                  <a:schemeClr val="tx1"/>
                </a:solidFill>
              </a:rPr>
              <a:t>только облегчают деятельность учителя, но и создают эффективную обратную связь, необходимую для того, чтобы учащиеся могли самостоятельно повторить изученный материал, оценить уровень своих знаний по теме. </a:t>
            </a:r>
            <a:endParaRPr lang="ru-RU" dirty="0">
              <a:solidFill>
                <a:schemeClr val="tx1"/>
              </a:solidFill>
            </a:endParaRPr>
          </a:p>
          <a:p>
            <a:pPr marL="452438" indent="-452438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Дидактические материалы активизируют </a:t>
            </a:r>
            <a:r>
              <a:rPr lang="ru-RU" dirty="0">
                <a:solidFill>
                  <a:schemeClr val="tx1"/>
                </a:solidFill>
              </a:rPr>
              <a:t>познавательную деятельность учащихся и помогают лучше освоить учебный материал. 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98380" y="4562375"/>
            <a:ext cx="6557814" cy="1109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08560" lvl="5">
              <a:lnSpc>
                <a:spcPct val="85000"/>
              </a:lnSpc>
              <a:spcBef>
                <a:spcPts val="600"/>
              </a:spcBef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Power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oint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US" sz="2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08560" lvl="5">
              <a:lnSpc>
                <a:spcPct val="85000"/>
              </a:lnSpc>
              <a:spcBef>
                <a:spcPts val="600"/>
              </a:spcBef>
            </a:pP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visual.ly</a:t>
            </a:r>
          </a:p>
          <a:p>
            <a:pPr marL="1108560" lvl="5">
              <a:lnSpc>
                <a:spcPct val="85000"/>
              </a:lnSpc>
              <a:spcBef>
                <a:spcPts val="600"/>
              </a:spcBef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classtools.net</a:t>
            </a:r>
            <a:endParaRPr lang="ru-RU" sz="2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489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747" y="96253"/>
            <a:ext cx="11829449" cy="1658198"/>
          </a:xfrm>
        </p:spPr>
        <p:txBody>
          <a:bodyPr>
            <a:normAutofit/>
          </a:bodyPr>
          <a:lstStyle/>
          <a:p>
            <a:r>
              <a:rPr lang="ru-RU" sz="4400" b="1" dirty="0"/>
              <a:t>Интернет-ресурсы для разработки и демонстрации наглядных учебных </a:t>
            </a:r>
            <a:r>
              <a:rPr lang="ru-RU" sz="4400" b="1" dirty="0" smtClean="0"/>
              <a:t>материалов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5672" y="1944304"/>
            <a:ext cx="10515600" cy="3378468"/>
          </a:xfrm>
        </p:spPr>
        <p:txBody>
          <a:bodyPr>
            <a:normAutofit/>
          </a:bodyPr>
          <a:lstStyle/>
          <a:p>
            <a:pPr marL="355600" indent="-355600">
              <a:buFont typeface="Arial" panose="020B0604020202020204" pitchFamily="34" charset="0"/>
              <a:buChar char="•"/>
            </a:pPr>
            <a:r>
              <a:rPr lang="ru-RU" b="1" i="0" dirty="0" smtClean="0">
                <a:solidFill>
                  <a:schemeClr val="accent1">
                    <a:lumMod val="75000"/>
                  </a:schemeClr>
                </a:solidFill>
              </a:rPr>
              <a:t>Интерактивные доски</a:t>
            </a:r>
          </a:p>
          <a:p>
            <a:pPr marL="1108560" lvl="5" indent="0">
              <a:buNone/>
            </a:pPr>
            <a:r>
              <a:rPr lang="en-US" sz="2200" i="0" dirty="0"/>
              <a:t>Realtimeboard.com</a:t>
            </a:r>
          </a:p>
          <a:p>
            <a:pPr marL="1108560" lvl="5" indent="0">
              <a:buNone/>
            </a:pPr>
            <a:r>
              <a:rPr lang="en-US" sz="2200" i="0" dirty="0" smtClean="0"/>
              <a:t>Blendspace.com</a:t>
            </a:r>
          </a:p>
          <a:p>
            <a:pPr marL="1108560" lvl="5" indent="0">
              <a:buNone/>
            </a:pP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Флеш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-презентации</a:t>
            </a:r>
          </a:p>
          <a:p>
            <a:pPr marL="1108560" lvl="5" indent="0">
              <a:buNone/>
            </a:pPr>
            <a:r>
              <a:rPr lang="en-US" sz="2200" dirty="0" smtClean="0"/>
              <a:t>powtoon.com</a:t>
            </a:r>
          </a:p>
          <a:p>
            <a:pPr marL="1108560" lvl="5" indent="0">
              <a:buNone/>
            </a:pPr>
            <a:r>
              <a:rPr lang="en-US" sz="2200" dirty="0" smtClean="0"/>
              <a:t>prezi.com</a:t>
            </a:r>
          </a:p>
          <a:p>
            <a:pPr marL="1108560" lvl="5" indent="0">
              <a:buNone/>
            </a:pPr>
            <a:r>
              <a:rPr lang="en-US" sz="2200" dirty="0" smtClean="0"/>
              <a:t>Readymag.com</a:t>
            </a:r>
          </a:p>
          <a:p>
            <a:pPr marL="0" indent="0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736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747" y="96253"/>
            <a:ext cx="11829449" cy="1658198"/>
          </a:xfrm>
        </p:spPr>
        <p:txBody>
          <a:bodyPr>
            <a:normAutofit/>
          </a:bodyPr>
          <a:lstStyle/>
          <a:p>
            <a:r>
              <a:rPr lang="ru-RU" sz="4400" b="1" dirty="0"/>
              <a:t>Интерактивные наглядные пособия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5672" y="1944304"/>
            <a:ext cx="10515600" cy="3378468"/>
          </a:xfrm>
        </p:spPr>
        <p:txBody>
          <a:bodyPr>
            <a:normAutofit/>
          </a:bodyPr>
          <a:lstStyle/>
          <a:p>
            <a:pPr marL="355600" indent="-355600">
              <a:buFont typeface="Arial" panose="020B0604020202020204" pitchFamily="34" charset="0"/>
              <a:buChar char="•"/>
            </a:pPr>
            <a:r>
              <a:rPr lang="ru-RU" b="1" i="0" dirty="0" smtClean="0">
                <a:solidFill>
                  <a:schemeClr val="accent1">
                    <a:lumMod val="75000"/>
                  </a:schemeClr>
                </a:solidFill>
              </a:rPr>
              <a:t>Интерактивные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наглядные пособия</a:t>
            </a:r>
            <a:endParaRPr lang="ru-RU" b="1" i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108560" lvl="5" indent="0">
              <a:buNone/>
            </a:pPr>
            <a:r>
              <a:rPr lang="en-US" sz="2200" dirty="0" smtClean="0"/>
              <a:t>E-learningapps.org</a:t>
            </a:r>
            <a:endParaRPr lang="en-US" sz="2200" dirty="0"/>
          </a:p>
          <a:p>
            <a:pPr marL="1108560" lvl="5" indent="0">
              <a:buNone/>
            </a:pPr>
            <a:r>
              <a:rPr lang="en-US" sz="2200" i="0" dirty="0" smtClean="0"/>
              <a:t>Blendspace.com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624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Лучше один раз увидеть… </a:t>
            </a: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859651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120</TotalTime>
  <Words>254</Words>
  <Application>Microsoft Office PowerPoint</Application>
  <PresentationFormat>Широкоэкранный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 Light</vt:lpstr>
      <vt:lpstr>Wingdings</vt:lpstr>
      <vt:lpstr>Метрополия</vt:lpstr>
      <vt:lpstr>Создание наглядных пособий</vt:lpstr>
      <vt:lpstr>Сегодня в вебинаре</vt:lpstr>
      <vt:lpstr>Исследования показали, что люди усваивают</vt:lpstr>
      <vt:lpstr>Поколение Z – «цифровые аборигены»</vt:lpstr>
      <vt:lpstr>Как заинтересовать Поколение Z?</vt:lpstr>
      <vt:lpstr>Сервисы для создания печатного  дидактического материала</vt:lpstr>
      <vt:lpstr>Интернет-ресурсы для разработки и демонстрации наглядных учебных материалов</vt:lpstr>
      <vt:lpstr>Интерактивные наглядные пособия</vt:lpstr>
      <vt:lpstr>Лучше один раз увидеть…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наглядных пособий</dc:title>
  <dc:creator>Филиппова Ольга Витальевна</dc:creator>
  <cp:lastModifiedBy>Филиппова Ольга Витальевна</cp:lastModifiedBy>
  <cp:revision>22</cp:revision>
  <dcterms:created xsi:type="dcterms:W3CDTF">2016-05-23T09:02:33Z</dcterms:created>
  <dcterms:modified xsi:type="dcterms:W3CDTF">2016-05-23T11:02:43Z</dcterms:modified>
</cp:coreProperties>
</file>