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7" r:id="rId4"/>
    <p:sldId id="260" r:id="rId5"/>
    <p:sldId id="279" r:id="rId6"/>
    <p:sldId id="278" r:id="rId7"/>
    <p:sldId id="277" r:id="rId8"/>
    <p:sldId id="287" r:id="rId9"/>
    <p:sldId id="261" r:id="rId10"/>
    <p:sldId id="262" r:id="rId11"/>
    <p:sldId id="289" r:id="rId12"/>
    <p:sldId id="281" r:id="rId13"/>
    <p:sldId id="290" r:id="rId14"/>
    <p:sldId id="268" r:id="rId15"/>
    <p:sldId id="292" r:id="rId16"/>
    <p:sldId id="291" r:id="rId17"/>
    <p:sldId id="294" r:id="rId18"/>
    <p:sldId id="283" r:id="rId19"/>
    <p:sldId id="284" r:id="rId20"/>
    <p:sldId id="266" r:id="rId21"/>
    <p:sldId id="264" r:id="rId22"/>
    <p:sldId id="263" r:id="rId23"/>
    <p:sldId id="265" r:id="rId24"/>
    <p:sldId id="280" r:id="rId25"/>
    <p:sldId id="293" r:id="rId26"/>
    <p:sldId id="271" r:id="rId27"/>
    <p:sldId id="273" r:id="rId28"/>
    <p:sldId id="286" r:id="rId29"/>
    <p:sldId id="272" r:id="rId30"/>
    <p:sldId id="295" r:id="rId31"/>
    <p:sldId id="276"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8116" autoAdjust="0"/>
  </p:normalViewPr>
  <p:slideViewPr>
    <p:cSldViewPr>
      <p:cViewPr varScale="1">
        <p:scale>
          <a:sx n="61" d="100"/>
          <a:sy n="61" d="100"/>
        </p:scale>
        <p:origin x="-2214" y="-84"/>
      </p:cViewPr>
      <p:guideLst>
        <p:guide orient="horz" pos="2160"/>
        <p:guide pos="2880"/>
      </p:guideLst>
    </p:cSldViewPr>
  </p:slideViewPr>
  <p:outlineViewPr>
    <p:cViewPr>
      <p:scale>
        <a:sx n="33" d="100"/>
        <a:sy n="33" d="100"/>
      </p:scale>
      <p:origin x="0" y="24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B3487-5465-4F67-B8F4-78569D3A872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3B30B29C-6A30-4318-9F7E-7DB94C05CFBA}">
      <dgm:prSet phldrT="[Текст]"/>
      <dgm:spPr/>
      <dgm:t>
        <a:bodyPr/>
        <a:lstStyle/>
        <a:p>
          <a:r>
            <a:rPr lang="ru-RU" dirty="0" smtClean="0"/>
            <a:t>Современное оценивание</a:t>
          </a:r>
          <a:endParaRPr lang="ru-RU" dirty="0"/>
        </a:p>
      </dgm:t>
    </dgm:pt>
    <dgm:pt modelId="{6EE881EB-D108-4713-A8BA-E26307F93F71}" type="parTrans" cxnId="{ED0467E0-1F47-46E0-AB8B-120E64A96EC3}">
      <dgm:prSet/>
      <dgm:spPr/>
      <dgm:t>
        <a:bodyPr/>
        <a:lstStyle/>
        <a:p>
          <a:endParaRPr lang="ru-RU"/>
        </a:p>
      </dgm:t>
    </dgm:pt>
    <dgm:pt modelId="{FD9A41A0-FEFD-4FB0-A279-F6EA9BA285E6}" type="sibTrans" cxnId="{ED0467E0-1F47-46E0-AB8B-120E64A96EC3}">
      <dgm:prSet/>
      <dgm:spPr/>
      <dgm:t>
        <a:bodyPr/>
        <a:lstStyle/>
        <a:p>
          <a:endParaRPr lang="ru-RU"/>
        </a:p>
      </dgm:t>
    </dgm:pt>
    <dgm:pt modelId="{2FAD8C64-13DF-4A99-A5B1-CEBBBB9476BA}">
      <dgm:prSet phldrT="[Текст]"/>
      <dgm:spPr/>
      <dgm:t>
        <a:bodyPr/>
        <a:lstStyle/>
        <a:p>
          <a:r>
            <a:rPr lang="ru-RU" dirty="0" smtClean="0"/>
            <a:t>Диагностическое</a:t>
          </a:r>
          <a:endParaRPr lang="ru-RU" dirty="0"/>
        </a:p>
      </dgm:t>
    </dgm:pt>
    <dgm:pt modelId="{120B97C3-70DD-4985-9341-44C6C250552D}" type="parTrans" cxnId="{9F631AEE-1F47-4956-9670-51FD51ADAC14}">
      <dgm:prSet/>
      <dgm:spPr/>
      <dgm:t>
        <a:bodyPr/>
        <a:lstStyle/>
        <a:p>
          <a:endParaRPr lang="ru-RU"/>
        </a:p>
      </dgm:t>
    </dgm:pt>
    <dgm:pt modelId="{A040FF21-5483-4331-B492-30252B3CD790}" type="sibTrans" cxnId="{9F631AEE-1F47-4956-9670-51FD51ADAC14}">
      <dgm:prSet/>
      <dgm:spPr/>
      <dgm:t>
        <a:bodyPr/>
        <a:lstStyle/>
        <a:p>
          <a:endParaRPr lang="ru-RU"/>
        </a:p>
      </dgm:t>
    </dgm:pt>
    <dgm:pt modelId="{F405EB34-E3F6-4135-B761-6088FC85C8C5}">
      <dgm:prSet phldrT="[Текст]"/>
      <dgm:spPr/>
      <dgm:t>
        <a:bodyPr/>
        <a:lstStyle/>
        <a:p>
          <a:r>
            <a:rPr lang="ru-RU" dirty="0" err="1" smtClean="0"/>
            <a:t>Формативное</a:t>
          </a:r>
          <a:r>
            <a:rPr lang="ru-RU" dirty="0" smtClean="0"/>
            <a:t>, формирующее, внутреннее</a:t>
          </a:r>
          <a:endParaRPr lang="ru-RU" dirty="0"/>
        </a:p>
      </dgm:t>
    </dgm:pt>
    <dgm:pt modelId="{9CE90AE5-6BA9-438D-A6DE-62E1470BC510}" type="parTrans" cxnId="{0AD273E6-3537-43FD-A3E2-0DE4F9557D44}">
      <dgm:prSet/>
      <dgm:spPr/>
      <dgm:t>
        <a:bodyPr/>
        <a:lstStyle/>
        <a:p>
          <a:endParaRPr lang="ru-RU"/>
        </a:p>
      </dgm:t>
    </dgm:pt>
    <dgm:pt modelId="{C0FCD2BD-798E-45C1-8C50-50C03D40CB11}" type="sibTrans" cxnId="{0AD273E6-3537-43FD-A3E2-0DE4F9557D44}">
      <dgm:prSet/>
      <dgm:spPr/>
      <dgm:t>
        <a:bodyPr/>
        <a:lstStyle/>
        <a:p>
          <a:endParaRPr lang="ru-RU"/>
        </a:p>
      </dgm:t>
    </dgm:pt>
    <dgm:pt modelId="{C7D31AEB-F4D8-4CD6-8D8C-FF27F5AE6BAB}">
      <dgm:prSet phldrT="[Текст]"/>
      <dgm:spPr/>
      <dgm:t>
        <a:bodyPr/>
        <a:lstStyle/>
        <a:p>
          <a:r>
            <a:rPr lang="ru-RU" dirty="0" err="1" smtClean="0"/>
            <a:t>Суммативное</a:t>
          </a:r>
          <a:r>
            <a:rPr lang="ru-RU" dirty="0" smtClean="0"/>
            <a:t>, суммирующее, внешнее, стандартизованное</a:t>
          </a:r>
          <a:endParaRPr lang="ru-RU" dirty="0"/>
        </a:p>
      </dgm:t>
    </dgm:pt>
    <dgm:pt modelId="{076FB123-7DF7-45C5-89E3-1A01BD38AFAA}" type="parTrans" cxnId="{9CB0FF75-B372-4B3F-80B8-2926773E2F17}">
      <dgm:prSet/>
      <dgm:spPr/>
      <dgm:t>
        <a:bodyPr/>
        <a:lstStyle/>
        <a:p>
          <a:endParaRPr lang="ru-RU"/>
        </a:p>
      </dgm:t>
    </dgm:pt>
    <dgm:pt modelId="{893CF5E3-8145-458A-89CA-48C2F14891D5}" type="sibTrans" cxnId="{9CB0FF75-B372-4B3F-80B8-2926773E2F17}">
      <dgm:prSet/>
      <dgm:spPr/>
      <dgm:t>
        <a:bodyPr/>
        <a:lstStyle/>
        <a:p>
          <a:endParaRPr lang="ru-RU"/>
        </a:p>
      </dgm:t>
    </dgm:pt>
    <dgm:pt modelId="{F0F34375-65C6-428B-844F-E2F525A612DF}" type="pres">
      <dgm:prSet presAssocID="{757B3487-5465-4F67-B8F4-78569D3A8720}" presName="cycle" presStyleCnt="0">
        <dgm:presLayoutVars>
          <dgm:chMax val="1"/>
          <dgm:dir/>
          <dgm:animLvl val="ctr"/>
          <dgm:resizeHandles val="exact"/>
        </dgm:presLayoutVars>
      </dgm:prSet>
      <dgm:spPr/>
      <dgm:t>
        <a:bodyPr/>
        <a:lstStyle/>
        <a:p>
          <a:endParaRPr lang="ru-RU"/>
        </a:p>
      </dgm:t>
    </dgm:pt>
    <dgm:pt modelId="{D3D4A39B-8015-4F6B-99B4-E02D0F725DBF}" type="pres">
      <dgm:prSet presAssocID="{3B30B29C-6A30-4318-9F7E-7DB94C05CFBA}" presName="centerShape" presStyleLbl="node0" presStyleIdx="0" presStyleCnt="1"/>
      <dgm:spPr/>
      <dgm:t>
        <a:bodyPr/>
        <a:lstStyle/>
        <a:p>
          <a:endParaRPr lang="ru-RU"/>
        </a:p>
      </dgm:t>
    </dgm:pt>
    <dgm:pt modelId="{1309563F-426B-45CB-A2FE-63F15966A452}" type="pres">
      <dgm:prSet presAssocID="{120B97C3-70DD-4985-9341-44C6C250552D}" presName="parTrans" presStyleLbl="bgSibTrans2D1" presStyleIdx="0" presStyleCnt="3"/>
      <dgm:spPr/>
      <dgm:t>
        <a:bodyPr/>
        <a:lstStyle/>
        <a:p>
          <a:endParaRPr lang="ru-RU"/>
        </a:p>
      </dgm:t>
    </dgm:pt>
    <dgm:pt modelId="{7D320A08-9D8D-4874-A24E-657904E48AE7}" type="pres">
      <dgm:prSet presAssocID="{2FAD8C64-13DF-4A99-A5B1-CEBBBB9476BA}" presName="node" presStyleLbl="node1" presStyleIdx="0" presStyleCnt="3">
        <dgm:presLayoutVars>
          <dgm:bulletEnabled val="1"/>
        </dgm:presLayoutVars>
      </dgm:prSet>
      <dgm:spPr/>
      <dgm:t>
        <a:bodyPr/>
        <a:lstStyle/>
        <a:p>
          <a:endParaRPr lang="ru-RU"/>
        </a:p>
      </dgm:t>
    </dgm:pt>
    <dgm:pt modelId="{9349E081-F9A2-4700-9976-0F1881F39ACB}" type="pres">
      <dgm:prSet presAssocID="{9CE90AE5-6BA9-438D-A6DE-62E1470BC510}" presName="parTrans" presStyleLbl="bgSibTrans2D1" presStyleIdx="1" presStyleCnt="3"/>
      <dgm:spPr/>
      <dgm:t>
        <a:bodyPr/>
        <a:lstStyle/>
        <a:p>
          <a:endParaRPr lang="ru-RU"/>
        </a:p>
      </dgm:t>
    </dgm:pt>
    <dgm:pt modelId="{B9486F89-F726-4303-9717-A8CA960A7B76}" type="pres">
      <dgm:prSet presAssocID="{F405EB34-E3F6-4135-B761-6088FC85C8C5}" presName="node" presStyleLbl="node1" presStyleIdx="1" presStyleCnt="3">
        <dgm:presLayoutVars>
          <dgm:bulletEnabled val="1"/>
        </dgm:presLayoutVars>
      </dgm:prSet>
      <dgm:spPr/>
      <dgm:t>
        <a:bodyPr/>
        <a:lstStyle/>
        <a:p>
          <a:endParaRPr lang="ru-RU"/>
        </a:p>
      </dgm:t>
    </dgm:pt>
    <dgm:pt modelId="{0F5A455A-3F83-4AD6-A092-30C97CA416CA}" type="pres">
      <dgm:prSet presAssocID="{076FB123-7DF7-45C5-89E3-1A01BD38AFAA}" presName="parTrans" presStyleLbl="bgSibTrans2D1" presStyleIdx="2" presStyleCnt="3"/>
      <dgm:spPr/>
      <dgm:t>
        <a:bodyPr/>
        <a:lstStyle/>
        <a:p>
          <a:endParaRPr lang="ru-RU"/>
        </a:p>
      </dgm:t>
    </dgm:pt>
    <dgm:pt modelId="{206D2C34-3CE0-4A2B-A393-480F5EE734F7}" type="pres">
      <dgm:prSet presAssocID="{C7D31AEB-F4D8-4CD6-8D8C-FF27F5AE6BAB}" presName="node" presStyleLbl="node1" presStyleIdx="2" presStyleCnt="3">
        <dgm:presLayoutVars>
          <dgm:bulletEnabled val="1"/>
        </dgm:presLayoutVars>
      </dgm:prSet>
      <dgm:spPr/>
      <dgm:t>
        <a:bodyPr/>
        <a:lstStyle/>
        <a:p>
          <a:endParaRPr lang="ru-RU"/>
        </a:p>
      </dgm:t>
    </dgm:pt>
  </dgm:ptLst>
  <dgm:cxnLst>
    <dgm:cxn modelId="{9F631AEE-1F47-4956-9670-51FD51ADAC14}" srcId="{3B30B29C-6A30-4318-9F7E-7DB94C05CFBA}" destId="{2FAD8C64-13DF-4A99-A5B1-CEBBBB9476BA}" srcOrd="0" destOrd="0" parTransId="{120B97C3-70DD-4985-9341-44C6C250552D}" sibTransId="{A040FF21-5483-4331-B492-30252B3CD790}"/>
    <dgm:cxn modelId="{46E75734-5050-4FD8-B116-E7D087A7EC32}" type="presOf" srcId="{757B3487-5465-4F67-B8F4-78569D3A8720}" destId="{F0F34375-65C6-428B-844F-E2F525A612DF}" srcOrd="0" destOrd="0" presId="urn:microsoft.com/office/officeart/2005/8/layout/radial4"/>
    <dgm:cxn modelId="{2098866B-A7CD-4C43-8CFE-B821C0330195}" type="presOf" srcId="{F405EB34-E3F6-4135-B761-6088FC85C8C5}" destId="{B9486F89-F726-4303-9717-A8CA960A7B76}" srcOrd="0" destOrd="0" presId="urn:microsoft.com/office/officeart/2005/8/layout/radial4"/>
    <dgm:cxn modelId="{9CB0FF75-B372-4B3F-80B8-2926773E2F17}" srcId="{3B30B29C-6A30-4318-9F7E-7DB94C05CFBA}" destId="{C7D31AEB-F4D8-4CD6-8D8C-FF27F5AE6BAB}" srcOrd="2" destOrd="0" parTransId="{076FB123-7DF7-45C5-89E3-1A01BD38AFAA}" sibTransId="{893CF5E3-8145-458A-89CA-48C2F14891D5}"/>
    <dgm:cxn modelId="{2B09568D-F0D7-406E-B7A6-8DBE4867EB66}" type="presOf" srcId="{9CE90AE5-6BA9-438D-A6DE-62E1470BC510}" destId="{9349E081-F9A2-4700-9976-0F1881F39ACB}" srcOrd="0" destOrd="0" presId="urn:microsoft.com/office/officeart/2005/8/layout/radial4"/>
    <dgm:cxn modelId="{F43E8B3C-7E07-4C1B-A8E2-E1C04F6527B0}" type="presOf" srcId="{3B30B29C-6A30-4318-9F7E-7DB94C05CFBA}" destId="{D3D4A39B-8015-4F6B-99B4-E02D0F725DBF}" srcOrd="0" destOrd="0" presId="urn:microsoft.com/office/officeart/2005/8/layout/radial4"/>
    <dgm:cxn modelId="{F159F8D8-9396-4C88-A68D-BF059A0B1A27}" type="presOf" srcId="{120B97C3-70DD-4985-9341-44C6C250552D}" destId="{1309563F-426B-45CB-A2FE-63F15966A452}" srcOrd="0" destOrd="0" presId="urn:microsoft.com/office/officeart/2005/8/layout/radial4"/>
    <dgm:cxn modelId="{9A17F739-07EB-4678-B91C-C2A36CCC816B}" type="presOf" srcId="{C7D31AEB-F4D8-4CD6-8D8C-FF27F5AE6BAB}" destId="{206D2C34-3CE0-4A2B-A393-480F5EE734F7}" srcOrd="0" destOrd="0" presId="urn:microsoft.com/office/officeart/2005/8/layout/radial4"/>
    <dgm:cxn modelId="{8961B8B2-CF8E-49E3-9F9A-8985B44A5267}" type="presOf" srcId="{2FAD8C64-13DF-4A99-A5B1-CEBBBB9476BA}" destId="{7D320A08-9D8D-4874-A24E-657904E48AE7}" srcOrd="0" destOrd="0" presId="urn:microsoft.com/office/officeart/2005/8/layout/radial4"/>
    <dgm:cxn modelId="{0AD273E6-3537-43FD-A3E2-0DE4F9557D44}" srcId="{3B30B29C-6A30-4318-9F7E-7DB94C05CFBA}" destId="{F405EB34-E3F6-4135-B761-6088FC85C8C5}" srcOrd="1" destOrd="0" parTransId="{9CE90AE5-6BA9-438D-A6DE-62E1470BC510}" sibTransId="{C0FCD2BD-798E-45C1-8C50-50C03D40CB11}"/>
    <dgm:cxn modelId="{769E8789-4B9F-4AE0-8BDF-408C7054E09A}" type="presOf" srcId="{076FB123-7DF7-45C5-89E3-1A01BD38AFAA}" destId="{0F5A455A-3F83-4AD6-A092-30C97CA416CA}" srcOrd="0" destOrd="0" presId="urn:microsoft.com/office/officeart/2005/8/layout/radial4"/>
    <dgm:cxn modelId="{ED0467E0-1F47-46E0-AB8B-120E64A96EC3}" srcId="{757B3487-5465-4F67-B8F4-78569D3A8720}" destId="{3B30B29C-6A30-4318-9F7E-7DB94C05CFBA}" srcOrd="0" destOrd="0" parTransId="{6EE881EB-D108-4713-A8BA-E26307F93F71}" sibTransId="{FD9A41A0-FEFD-4FB0-A279-F6EA9BA285E6}"/>
    <dgm:cxn modelId="{F8214887-37F4-48DE-ADFD-2A9DB3B44438}" type="presParOf" srcId="{F0F34375-65C6-428B-844F-E2F525A612DF}" destId="{D3D4A39B-8015-4F6B-99B4-E02D0F725DBF}" srcOrd="0" destOrd="0" presId="urn:microsoft.com/office/officeart/2005/8/layout/radial4"/>
    <dgm:cxn modelId="{45F4D555-61F0-4B0E-B673-E426911342FB}" type="presParOf" srcId="{F0F34375-65C6-428B-844F-E2F525A612DF}" destId="{1309563F-426B-45CB-A2FE-63F15966A452}" srcOrd="1" destOrd="0" presId="urn:microsoft.com/office/officeart/2005/8/layout/radial4"/>
    <dgm:cxn modelId="{4BCC96C3-A090-4712-8D3A-E00CE0A5FA9B}" type="presParOf" srcId="{F0F34375-65C6-428B-844F-E2F525A612DF}" destId="{7D320A08-9D8D-4874-A24E-657904E48AE7}" srcOrd="2" destOrd="0" presId="urn:microsoft.com/office/officeart/2005/8/layout/radial4"/>
    <dgm:cxn modelId="{6A87758F-5533-4284-BB3F-E053B9A0D684}" type="presParOf" srcId="{F0F34375-65C6-428B-844F-E2F525A612DF}" destId="{9349E081-F9A2-4700-9976-0F1881F39ACB}" srcOrd="3" destOrd="0" presId="urn:microsoft.com/office/officeart/2005/8/layout/radial4"/>
    <dgm:cxn modelId="{EC13D17A-CAD1-4AB4-8C89-D039239283BF}" type="presParOf" srcId="{F0F34375-65C6-428B-844F-E2F525A612DF}" destId="{B9486F89-F726-4303-9717-A8CA960A7B76}" srcOrd="4" destOrd="0" presId="urn:microsoft.com/office/officeart/2005/8/layout/radial4"/>
    <dgm:cxn modelId="{24B029A9-BF6B-43B1-834D-ECD15DF755E5}" type="presParOf" srcId="{F0F34375-65C6-428B-844F-E2F525A612DF}" destId="{0F5A455A-3F83-4AD6-A092-30C97CA416CA}" srcOrd="5" destOrd="0" presId="urn:microsoft.com/office/officeart/2005/8/layout/radial4"/>
    <dgm:cxn modelId="{07883D09-771A-490F-A8E1-DAB26B614D2F}" type="presParOf" srcId="{F0F34375-65C6-428B-844F-E2F525A612DF}" destId="{206D2C34-3CE0-4A2B-A393-480F5EE734F7}"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D4A39B-8015-4F6B-99B4-E02D0F725DBF}">
      <dsp:nvSpPr>
        <dsp:cNvPr id="0" name=""/>
        <dsp:cNvSpPr/>
      </dsp:nvSpPr>
      <dsp:spPr>
        <a:xfrm>
          <a:off x="2816066" y="3122806"/>
          <a:ext cx="2597467" cy="2597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Современное оценивание</a:t>
          </a:r>
          <a:endParaRPr lang="ru-RU" sz="2400" kern="1200" dirty="0"/>
        </a:p>
      </dsp:txBody>
      <dsp:txXfrm>
        <a:off x="2816066" y="3122806"/>
        <a:ext cx="2597467" cy="2597467"/>
      </dsp:txXfrm>
    </dsp:sp>
    <dsp:sp modelId="{1309563F-426B-45CB-A2FE-63F15966A452}">
      <dsp:nvSpPr>
        <dsp:cNvPr id="0" name=""/>
        <dsp:cNvSpPr/>
      </dsp:nvSpPr>
      <dsp:spPr>
        <a:xfrm rot="12900000">
          <a:off x="1120024" y="2660647"/>
          <a:ext cx="2017144" cy="7402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320A08-9D8D-4874-A24E-657904E48AE7}">
      <dsp:nvSpPr>
        <dsp:cNvPr id="0" name=""/>
        <dsp:cNvSpPr/>
      </dsp:nvSpPr>
      <dsp:spPr>
        <a:xfrm>
          <a:off x="68626" y="1465255"/>
          <a:ext cx="2467594" cy="197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ru-RU" sz="2100" kern="1200" dirty="0" smtClean="0"/>
            <a:t>Диагностическое</a:t>
          </a:r>
          <a:endParaRPr lang="ru-RU" sz="2100" kern="1200" dirty="0"/>
        </a:p>
      </dsp:txBody>
      <dsp:txXfrm>
        <a:off x="68626" y="1465255"/>
        <a:ext cx="2467594" cy="1974075"/>
      </dsp:txXfrm>
    </dsp:sp>
    <dsp:sp modelId="{9349E081-F9A2-4700-9976-0F1881F39ACB}">
      <dsp:nvSpPr>
        <dsp:cNvPr id="0" name=""/>
        <dsp:cNvSpPr/>
      </dsp:nvSpPr>
      <dsp:spPr>
        <a:xfrm rot="16200000">
          <a:off x="3106227" y="1626695"/>
          <a:ext cx="2017144" cy="7402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486F89-F726-4303-9717-A8CA960A7B76}">
      <dsp:nvSpPr>
        <dsp:cNvPr id="0" name=""/>
        <dsp:cNvSpPr/>
      </dsp:nvSpPr>
      <dsp:spPr>
        <a:xfrm>
          <a:off x="2881002" y="1224"/>
          <a:ext cx="2467594" cy="197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ru-RU" sz="2100" kern="1200" dirty="0" err="1" smtClean="0"/>
            <a:t>Формативное</a:t>
          </a:r>
          <a:r>
            <a:rPr lang="ru-RU" sz="2100" kern="1200" dirty="0" smtClean="0"/>
            <a:t>, формирующее, внутреннее</a:t>
          </a:r>
          <a:endParaRPr lang="ru-RU" sz="2100" kern="1200" dirty="0"/>
        </a:p>
      </dsp:txBody>
      <dsp:txXfrm>
        <a:off x="2881002" y="1224"/>
        <a:ext cx="2467594" cy="1974075"/>
      </dsp:txXfrm>
    </dsp:sp>
    <dsp:sp modelId="{0F5A455A-3F83-4AD6-A092-30C97CA416CA}">
      <dsp:nvSpPr>
        <dsp:cNvPr id="0" name=""/>
        <dsp:cNvSpPr/>
      </dsp:nvSpPr>
      <dsp:spPr>
        <a:xfrm rot="19500000">
          <a:off x="5092430" y="2660647"/>
          <a:ext cx="2017144" cy="7402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6D2C34-3CE0-4A2B-A393-480F5EE734F7}">
      <dsp:nvSpPr>
        <dsp:cNvPr id="0" name=""/>
        <dsp:cNvSpPr/>
      </dsp:nvSpPr>
      <dsp:spPr>
        <a:xfrm>
          <a:off x="5693379" y="1465255"/>
          <a:ext cx="2467594" cy="1974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ru-RU" sz="2100" kern="1200" dirty="0" err="1" smtClean="0"/>
            <a:t>Суммативное</a:t>
          </a:r>
          <a:r>
            <a:rPr lang="ru-RU" sz="2100" kern="1200" dirty="0" smtClean="0"/>
            <a:t>, суммирующее, внешнее, стандартизованное</a:t>
          </a:r>
          <a:endParaRPr lang="ru-RU" sz="2100" kern="1200" dirty="0"/>
        </a:p>
      </dsp:txBody>
      <dsp:txXfrm>
        <a:off x="5693379" y="1465255"/>
        <a:ext cx="2467594" cy="19740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69912-7654-4E28-87B9-63EB17A71CD7}" type="datetimeFigureOut">
              <a:rPr lang="ru-RU" smtClean="0"/>
              <a:pPr/>
              <a:t>17.11.2016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36EDA-F24C-4BA0-A3A1-978D4A68361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quickworksheets.net/about/faq.php" TargetMode="External"/><Relationship Id="rId7" Type="http://schemas.openxmlformats.org/officeDocument/2006/relationships/hyperlink" Target="https://quickworksheets.net/about/pricing-individuals.php"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quickworksheets.net/generators/minimal-pairs/form2.php" TargetMode="External"/><Relationship Id="rId5" Type="http://schemas.openxmlformats.org/officeDocument/2006/relationships/hyperlink" Target="https://quickworksheets.net/generators/wordsearch/form3.php" TargetMode="External"/><Relationship Id="rId4" Type="http://schemas.openxmlformats.org/officeDocument/2006/relationships/hyperlink" Target="https://quickworksheets.net/generators/word-scramble/form1.php"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hoolhousetech.com/common/info/releasenotesvocab5.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upport.office.com/en-us/article/What-version-of-Office-am-I-using-932788b8-a3ce-44bf-bb09-e334518b8b19"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teachers-pet.org/contact_mac.php" TargetMode="External"/><Relationship Id="rId4" Type="http://schemas.openxmlformats.org/officeDocument/2006/relationships/hyperlink" Target="http://www.openoffice.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eXioHDZGxx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http://nitforyou.com/index.php/2016/11/14/dokument-kamery-dlya-obrazovaniya/</a:t>
            </a:r>
            <a:endParaRPr lang="ru-RU" dirty="0" smtClean="0"/>
          </a:p>
          <a:p>
            <a:r>
              <a:rPr lang="ru-RU" sz="1200" b="1" i="0" kern="1200" dirty="0" err="1" smtClean="0">
                <a:solidFill>
                  <a:schemeClr val="tx1"/>
                </a:solidFill>
                <a:latin typeface="+mn-lt"/>
                <a:ea typeface="+mn-ea"/>
                <a:cs typeface="+mn-cs"/>
              </a:rPr>
              <a:t>Документ-камеры</a:t>
            </a:r>
            <a:r>
              <a:rPr lang="ru-RU" sz="1200" b="0" i="0" kern="1200" dirty="0" smtClean="0">
                <a:solidFill>
                  <a:schemeClr val="tx1"/>
                </a:solidFill>
                <a:latin typeface="+mn-lt"/>
                <a:ea typeface="+mn-ea"/>
                <a:cs typeface="+mn-cs"/>
              </a:rPr>
              <a:t> – это особый класс устройств, предназначенных для передачи реальных изображений страниц учебников или школьных тетрадей, иллюстраций или нарисованных схем, трехмерных предметов или даже препаратов с микроскопа – на телевизор, монитор или через видеопроектор на большой экран.</a:t>
            </a:r>
          </a:p>
          <a:p>
            <a:r>
              <a:rPr lang="en-US" dirty="0" smtClean="0"/>
              <a:t>https://www.youtube.com/watch?v=6G02qUcgrGc</a:t>
            </a:r>
            <a:endParaRPr lang="ru-RU" dirty="0" smtClean="0"/>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https://en.educaplay.com/</a:t>
            </a:r>
            <a:endParaRPr lang="ru-RU" dirty="0" smtClean="0"/>
          </a:p>
          <a:p>
            <a:r>
              <a:rPr lang="en-US" dirty="0" smtClean="0"/>
              <a:t>https://learningapps.org/</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https://en.educaplay.com/en/learningresources/2703265/what_s_on_your_mind.htm</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http://LearningApps.org/2663133</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https://youtu.be/90Kukjjszbk</a:t>
            </a:r>
            <a:endParaRPr lang="ru-RU" dirty="0" smtClean="0"/>
          </a:p>
          <a:p>
            <a:r>
              <a:rPr lang="en-US" dirty="0" smtClean="0"/>
              <a:t>http://nitforyou.com/index.php/2016/09/10/qrcode/</a:t>
            </a:r>
            <a:endParaRPr lang="ru-RU" dirty="0" smtClean="0"/>
          </a:p>
          <a:p>
            <a:r>
              <a:rPr lang="en-US" dirty="0" smtClean="0"/>
              <a:t>http://www.qrcodegenerator.ru/</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http://www.classtools.net/</a:t>
            </a:r>
            <a:endParaRPr lang="ru-RU" dirty="0" smtClean="0"/>
          </a:p>
          <a:p>
            <a:r>
              <a:rPr lang="en-US" dirty="0" smtClean="0"/>
              <a:t>http://nitforyou.com/index.php/2016/07/18/classtools-net/</a:t>
            </a:r>
            <a:endParaRPr lang="ru-RU" dirty="0" smtClean="0"/>
          </a:p>
          <a:p>
            <a:endParaRPr lang="ru-RU" dirty="0" smtClean="0"/>
          </a:p>
          <a:p>
            <a:r>
              <a:rPr lang="en-US" dirty="0" smtClean="0"/>
              <a:t>http://www.classtools.net/random-name-picker/</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http://www.classtools.net/brainybox/create.php</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http://www.classtools.net/brainybox/40_mWYAGB</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http://nitforyou.com/index.php/2016/07/21/cubblum</a:t>
            </a:r>
            <a:endParaRPr lang="ru-RU" dirty="0" smtClean="0"/>
          </a:p>
          <a:p>
            <a:r>
              <a:rPr lang="ru-RU" sz="1200" b="0" i="0" kern="1200" dirty="0" smtClean="0">
                <a:solidFill>
                  <a:schemeClr val="tx1"/>
                </a:solidFill>
                <a:latin typeface="+mn-lt"/>
                <a:ea typeface="+mn-ea"/>
                <a:cs typeface="+mn-cs"/>
              </a:rPr>
              <a:t>Назови…может соответствовать уровню репродукции, т.е. простому воспроизведению знаний</a:t>
            </a:r>
          </a:p>
          <a:p>
            <a:r>
              <a:rPr lang="ru-RU" sz="1200" b="0" i="0" kern="1200" dirty="0" smtClean="0">
                <a:solidFill>
                  <a:schemeClr val="tx1"/>
                </a:solidFill>
                <a:latin typeface="+mn-lt"/>
                <a:ea typeface="+mn-ea"/>
                <a:cs typeface="+mn-cs"/>
              </a:rPr>
              <a:t>Почему…</a:t>
            </a:r>
            <a:r>
              <a:rPr lang="ru-RU" sz="1200" b="1" i="1"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соответствуют так называемым </a:t>
            </a:r>
            <a:r>
              <a:rPr lang="ru-RU" sz="1200" b="1" i="1" kern="1200" dirty="0" smtClean="0">
                <a:solidFill>
                  <a:schemeClr val="tx1"/>
                </a:solidFill>
                <a:latin typeface="+mn-lt"/>
                <a:ea typeface="+mn-ea"/>
                <a:cs typeface="+mn-cs"/>
              </a:rPr>
              <a:t>процессуальным знаниям</a:t>
            </a:r>
            <a:r>
              <a:rPr lang="ru-RU" sz="1200" b="0" i="0" kern="1200" dirty="0" smtClean="0">
                <a:solidFill>
                  <a:schemeClr val="tx1"/>
                </a:solidFill>
                <a:latin typeface="+mn-lt"/>
                <a:ea typeface="+mn-ea"/>
                <a:cs typeface="+mn-cs"/>
              </a:rPr>
              <a:t>. Ученик в данном случае должен найти </a:t>
            </a:r>
            <a:r>
              <a:rPr lang="ru-RU" sz="1200" b="0" i="1" kern="1200" dirty="0" smtClean="0">
                <a:solidFill>
                  <a:schemeClr val="tx1"/>
                </a:solidFill>
                <a:latin typeface="+mn-lt"/>
                <a:ea typeface="+mn-ea"/>
                <a:cs typeface="+mn-cs"/>
              </a:rPr>
              <a:t>причинно-следственные связи</a:t>
            </a:r>
            <a:r>
              <a:rPr lang="ru-RU" sz="1200" b="0" i="0" kern="1200" dirty="0" smtClean="0">
                <a:solidFill>
                  <a:schemeClr val="tx1"/>
                </a:solidFill>
                <a:latin typeface="+mn-lt"/>
                <a:ea typeface="+mn-ea"/>
                <a:cs typeface="+mn-cs"/>
              </a:rPr>
              <a:t>, описать </a:t>
            </a:r>
            <a:r>
              <a:rPr lang="ru-RU" sz="1200" b="0" i="1" kern="1200" dirty="0" smtClean="0">
                <a:solidFill>
                  <a:schemeClr val="tx1"/>
                </a:solidFill>
                <a:latin typeface="+mn-lt"/>
                <a:ea typeface="+mn-ea"/>
                <a:cs typeface="+mn-cs"/>
              </a:rPr>
              <a:t>процессы</a:t>
            </a:r>
            <a:r>
              <a:rPr lang="ru-RU" sz="1200" b="0" i="0" kern="1200" dirty="0" smtClean="0">
                <a:solidFill>
                  <a:schemeClr val="tx1"/>
                </a:solidFill>
                <a:latin typeface="+mn-lt"/>
                <a:ea typeface="+mn-ea"/>
                <a:cs typeface="+mn-cs"/>
              </a:rPr>
              <a:t>, происходящие с определённым предметом или явлением</a:t>
            </a:r>
          </a:p>
          <a:p>
            <a:r>
              <a:rPr lang="ru-RU" sz="1200" b="0" i="0" kern="1200" dirty="0" smtClean="0">
                <a:solidFill>
                  <a:schemeClr val="tx1"/>
                </a:solidFill>
                <a:latin typeface="+mn-lt"/>
                <a:ea typeface="+mn-ea"/>
                <a:cs typeface="+mn-cs"/>
              </a:rPr>
              <a:t>Объясни…ученик использует понятия и принципы в новых ситуациях, применяет законы, теории в конкретных практических ситуациях, демонстрирует правильное применение метода или процедуры</a:t>
            </a:r>
          </a:p>
          <a:p>
            <a:r>
              <a:rPr lang="ru-RU" sz="1200" b="0" i="0" kern="1200" dirty="0" smtClean="0">
                <a:solidFill>
                  <a:schemeClr val="tx1"/>
                </a:solidFill>
                <a:latin typeface="+mn-lt"/>
                <a:ea typeface="+mn-ea"/>
                <a:cs typeface="+mn-cs"/>
              </a:rPr>
              <a:t>Предложи…</a:t>
            </a:r>
          </a:p>
          <a:p>
            <a:r>
              <a:rPr lang="ru-RU" sz="1200" b="0" i="0" kern="1200" dirty="0" smtClean="0">
                <a:solidFill>
                  <a:schemeClr val="tx1"/>
                </a:solidFill>
                <a:latin typeface="+mn-lt"/>
                <a:ea typeface="+mn-ea"/>
                <a:cs typeface="+mn-cs"/>
              </a:rPr>
              <a:t>Придумай…</a:t>
            </a:r>
          </a:p>
          <a:p>
            <a:r>
              <a:rPr lang="ru-RU" sz="1200" b="0" i="0" kern="1200" dirty="0" smtClean="0">
                <a:solidFill>
                  <a:schemeClr val="tx1"/>
                </a:solidFill>
                <a:latin typeface="+mn-lt"/>
                <a:ea typeface="+mn-ea"/>
                <a:cs typeface="+mn-cs"/>
              </a:rPr>
              <a:t>Поделись…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https://app.wizer.me/#</a:t>
            </a:r>
            <a:endParaRPr lang="ru-RU" dirty="0" smtClean="0"/>
          </a:p>
          <a:p>
            <a:r>
              <a:rPr lang="en-US" dirty="0" smtClean="0"/>
              <a:t>http://nitforyou.com/index.php/2016/10/13/wizer/</a:t>
            </a:r>
            <a:endParaRPr lang="ru-RU" dirty="0" smtClean="0"/>
          </a:p>
          <a:p>
            <a:r>
              <a:rPr lang="en-US" dirty="0" smtClean="0"/>
              <a:t>https://www.youtube.com/watch?v=kyqT8u7DVxo</a:t>
            </a:r>
            <a:endParaRPr lang="ru-RU" dirty="0" smtClean="0"/>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Quickworksheets</a:t>
            </a:r>
            <a:r>
              <a:rPr lang="en-US" sz="1200" b="0" i="0" kern="1200" dirty="0" smtClean="0">
                <a:solidFill>
                  <a:schemeClr val="tx1"/>
                </a:solidFill>
                <a:latin typeface="+mn-lt"/>
                <a:ea typeface="+mn-ea"/>
                <a:cs typeface="+mn-cs"/>
              </a:rPr>
              <a:t> is a small, friendly startup based in Adelaide, Australia. It was founded in 2010 by Tim Due, a qualified former ESL teacher and self-confessed nerd.</a:t>
            </a:r>
          </a:p>
          <a:p>
            <a:r>
              <a:rPr lang="en-US" sz="1200" b="0" i="0" kern="1200" dirty="0" smtClean="0">
                <a:solidFill>
                  <a:schemeClr val="tx1"/>
                </a:solidFill>
                <a:latin typeface="+mn-lt"/>
                <a:ea typeface="+mn-ea"/>
                <a:cs typeface="+mn-cs"/>
              </a:rPr>
              <a:t>Sign up now for a </a:t>
            </a:r>
            <a:r>
              <a:rPr lang="en-US" sz="1200" b="0" i="0" kern="1200" dirty="0" err="1" smtClean="0">
                <a:solidFill>
                  <a:schemeClr val="tx1"/>
                </a:solidFill>
                <a:latin typeface="+mn-lt"/>
                <a:ea typeface="+mn-ea"/>
                <a:cs typeface="+mn-cs"/>
              </a:rPr>
              <a:t>Quickworksheets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Free Account</a:t>
            </a:r>
            <a:r>
              <a:rPr lang="en-US" sz="1200" b="0" i="0" kern="1200" dirty="0" smtClean="0">
                <a:solidFill>
                  <a:schemeClr val="tx1"/>
                </a:solidFill>
                <a:latin typeface="+mn-lt"/>
                <a:ea typeface="+mn-ea"/>
                <a:cs typeface="+mn-cs"/>
              </a:rPr>
              <a:t> to make 3 types of worksheet for free. </a:t>
            </a:r>
          </a:p>
          <a:p>
            <a:pPr lvl="0"/>
            <a:r>
              <a:rPr lang="ru-RU" sz="1200" u="sng" kern="1200" dirty="0" err="1" smtClean="0">
                <a:solidFill>
                  <a:schemeClr val="tx1"/>
                </a:solidFill>
                <a:latin typeface="+mn-lt"/>
                <a:ea typeface="+mn-ea"/>
                <a:cs typeface="+mn-cs"/>
                <a:hlinkClick r:id="rId4"/>
              </a:rPr>
              <a:t>Word</a:t>
            </a:r>
            <a:r>
              <a:rPr lang="ru-RU" sz="1200" u="sng" kern="1200" dirty="0" smtClean="0">
                <a:solidFill>
                  <a:schemeClr val="tx1"/>
                </a:solidFill>
                <a:latin typeface="+mn-lt"/>
                <a:ea typeface="+mn-ea"/>
                <a:cs typeface="+mn-cs"/>
                <a:hlinkClick r:id="rId4"/>
              </a:rPr>
              <a:t> </a:t>
            </a:r>
            <a:r>
              <a:rPr lang="ru-RU" sz="1200" u="sng" kern="1200" dirty="0" err="1" smtClean="0">
                <a:solidFill>
                  <a:schemeClr val="tx1"/>
                </a:solidFill>
                <a:latin typeface="+mn-lt"/>
                <a:ea typeface="+mn-ea"/>
                <a:cs typeface="+mn-cs"/>
                <a:hlinkClick r:id="rId4"/>
              </a:rPr>
              <a:t>Scramble</a:t>
            </a:r>
            <a:endParaRPr lang="ru-RU" sz="1200" kern="1200" dirty="0" smtClean="0">
              <a:solidFill>
                <a:schemeClr val="tx1"/>
              </a:solidFill>
              <a:latin typeface="+mn-lt"/>
              <a:ea typeface="+mn-ea"/>
              <a:cs typeface="+mn-cs"/>
            </a:endParaRPr>
          </a:p>
          <a:p>
            <a:pPr lvl="0"/>
            <a:r>
              <a:rPr lang="ru-RU" sz="1200" u="sng" kern="1200" dirty="0" err="1" smtClean="0">
                <a:solidFill>
                  <a:schemeClr val="tx1"/>
                </a:solidFill>
                <a:latin typeface="+mn-lt"/>
                <a:ea typeface="+mn-ea"/>
                <a:cs typeface="+mn-cs"/>
                <a:hlinkClick r:id="rId5"/>
              </a:rPr>
              <a:t>Wordsearch</a:t>
            </a:r>
            <a:endParaRPr lang="ru-RU" sz="1200" kern="1200" dirty="0" smtClean="0">
              <a:solidFill>
                <a:schemeClr val="tx1"/>
              </a:solidFill>
              <a:latin typeface="+mn-lt"/>
              <a:ea typeface="+mn-ea"/>
              <a:cs typeface="+mn-cs"/>
            </a:endParaRPr>
          </a:p>
          <a:p>
            <a:pPr lvl="0"/>
            <a:r>
              <a:rPr lang="ru-RU" sz="1200" u="sng" kern="1200" dirty="0" err="1" smtClean="0">
                <a:solidFill>
                  <a:schemeClr val="tx1"/>
                </a:solidFill>
                <a:latin typeface="+mn-lt"/>
                <a:ea typeface="+mn-ea"/>
                <a:cs typeface="+mn-cs"/>
                <a:hlinkClick r:id="rId6"/>
              </a:rPr>
              <a:t>Minimal</a:t>
            </a:r>
            <a:r>
              <a:rPr lang="ru-RU" sz="1200" u="sng" kern="1200" dirty="0" smtClean="0">
                <a:solidFill>
                  <a:schemeClr val="tx1"/>
                </a:solidFill>
                <a:latin typeface="+mn-lt"/>
                <a:ea typeface="+mn-ea"/>
                <a:cs typeface="+mn-cs"/>
                <a:hlinkClick r:id="rId6"/>
              </a:rPr>
              <a:t> </a:t>
            </a:r>
            <a:r>
              <a:rPr lang="ru-RU" sz="1200" u="sng" kern="1200" dirty="0" err="1" smtClean="0">
                <a:solidFill>
                  <a:schemeClr val="tx1"/>
                </a:solidFill>
                <a:latin typeface="+mn-lt"/>
                <a:ea typeface="+mn-ea"/>
                <a:cs typeface="+mn-cs"/>
                <a:hlinkClick r:id="rId6"/>
              </a:rPr>
              <a:t>Pairs</a:t>
            </a:r>
            <a:r>
              <a:rPr lang="ru-RU" sz="1200" u="sng" kern="1200" dirty="0" smtClean="0">
                <a:solidFill>
                  <a:schemeClr val="tx1"/>
                </a:solidFill>
                <a:latin typeface="+mn-lt"/>
                <a:ea typeface="+mn-ea"/>
                <a:cs typeface="+mn-cs"/>
                <a:hlinkClick r:id="rId6"/>
              </a:rPr>
              <a:t> </a:t>
            </a:r>
            <a:r>
              <a:rPr lang="ru-RU" sz="1200" u="sng" kern="1200" dirty="0" err="1" smtClean="0">
                <a:solidFill>
                  <a:schemeClr val="tx1"/>
                </a:solidFill>
                <a:latin typeface="+mn-lt"/>
                <a:ea typeface="+mn-ea"/>
                <a:cs typeface="+mn-cs"/>
                <a:hlinkClick r:id="rId6"/>
              </a:rPr>
              <a:t>Word</a:t>
            </a:r>
            <a:r>
              <a:rPr lang="ru-RU" sz="1200" u="sng" kern="1200" dirty="0" smtClean="0">
                <a:solidFill>
                  <a:schemeClr val="tx1"/>
                </a:solidFill>
                <a:latin typeface="+mn-lt"/>
                <a:ea typeface="+mn-ea"/>
                <a:cs typeface="+mn-cs"/>
                <a:hlinkClick r:id="rId6"/>
              </a:rPr>
              <a:t> </a:t>
            </a:r>
            <a:r>
              <a:rPr lang="ru-RU" sz="1200" u="sng" kern="1200" dirty="0" err="1" smtClean="0">
                <a:solidFill>
                  <a:schemeClr val="tx1"/>
                </a:solidFill>
                <a:latin typeface="+mn-lt"/>
                <a:ea typeface="+mn-ea"/>
                <a:cs typeface="+mn-cs"/>
                <a:hlinkClick r:id="rId6"/>
              </a:rPr>
              <a:t>Tree</a:t>
            </a:r>
            <a:endParaRPr lang="ru-RU" sz="120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Once you have signed up, you can upgrade to </a:t>
            </a:r>
            <a:r>
              <a:rPr lang="en-US" sz="1200" b="0" i="0" kern="1200" dirty="0" err="1" smtClean="0">
                <a:solidFill>
                  <a:schemeClr val="tx1"/>
                </a:solidFill>
                <a:latin typeface="+mn-lt"/>
                <a:ea typeface="+mn-ea"/>
                <a:cs typeface="+mn-cs"/>
              </a:rPr>
              <a:t>a</a:t>
            </a:r>
            <a:r>
              <a:rPr lang="en-US" sz="1200" b="0" i="0" u="none" strike="noStrike" kern="1200" dirty="0" err="1" smtClean="0">
                <a:solidFill>
                  <a:schemeClr val="tx1"/>
                </a:solidFill>
                <a:latin typeface="+mn-lt"/>
                <a:ea typeface="+mn-ea"/>
                <a:cs typeface="+mn-cs"/>
                <a:hlinkClick r:id="rId7"/>
              </a:rPr>
              <a:t>Premium</a:t>
            </a:r>
            <a:r>
              <a:rPr lang="en-US" sz="1200" b="0" i="0" u="none" strike="noStrike" kern="1200" dirty="0" smtClean="0">
                <a:solidFill>
                  <a:schemeClr val="tx1"/>
                </a:solidFill>
                <a:latin typeface="+mn-lt"/>
                <a:ea typeface="+mn-ea"/>
                <a:cs typeface="+mn-cs"/>
                <a:hlinkClick r:id="rId7"/>
              </a:rPr>
              <a:t> Account</a:t>
            </a:r>
            <a:r>
              <a:rPr lang="en-US" sz="1200" b="0" i="0" kern="1200" dirty="0" smtClean="0">
                <a:solidFill>
                  <a:schemeClr val="tx1"/>
                </a:solidFill>
                <a:latin typeface="+mn-lt"/>
                <a:ea typeface="+mn-ea"/>
                <a:cs typeface="+mn-cs"/>
              </a:rPr>
              <a:t> at any time and unlock all </a:t>
            </a:r>
            <a:r>
              <a:rPr lang="en-US" sz="1200" b="0" i="0" kern="1200" dirty="0" err="1" smtClean="0">
                <a:solidFill>
                  <a:schemeClr val="tx1"/>
                </a:solidFill>
                <a:latin typeface="+mn-lt"/>
                <a:ea typeface="+mn-ea"/>
                <a:cs typeface="+mn-cs"/>
              </a:rPr>
              <a:t>Quickworksheets</a:t>
            </a:r>
            <a:r>
              <a:rPr lang="en-US" sz="1200" b="0" i="0" kern="1200" dirty="0" smtClean="0">
                <a:solidFill>
                  <a:schemeClr val="tx1"/>
                </a:solidFill>
                <a:latin typeface="+mn-lt"/>
                <a:ea typeface="+mn-ea"/>
                <a:cs typeface="+mn-cs"/>
              </a:rPr>
              <a:t> features.</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https://www.youtube.com/watch?v=f6OPrUA9imw</a:t>
            </a:r>
            <a:endParaRPr lang="ru-RU" dirty="0" smtClean="0"/>
          </a:p>
          <a:p>
            <a:r>
              <a:rPr lang="en-US" dirty="0" smtClean="0"/>
              <a:t>  Windows® 10, 8/8.1, 7, Vista, XP</a:t>
            </a:r>
            <a:r>
              <a:rPr lang="ru-RU" dirty="0" smtClean="0"/>
              <a:t>  </a:t>
            </a:r>
            <a:r>
              <a:rPr lang="en-US" sz="1200" u="none" strike="noStrike" kern="1200" dirty="0" smtClean="0">
                <a:solidFill>
                  <a:schemeClr val="tx1"/>
                </a:solidFill>
                <a:latin typeface="+mn-lt"/>
                <a:ea typeface="+mn-ea"/>
                <a:cs typeface="+mn-cs"/>
                <a:hlinkClick r:id="rId3"/>
              </a:rPr>
              <a:t>Release </a:t>
            </a:r>
            <a:r>
              <a:rPr lang="en-US" sz="1200" u="none" strike="noStrike" kern="1200" dirty="0" err="1" smtClean="0">
                <a:solidFill>
                  <a:schemeClr val="tx1"/>
                </a:solidFill>
                <a:latin typeface="+mn-lt"/>
                <a:ea typeface="+mn-ea"/>
                <a:cs typeface="+mn-cs"/>
                <a:hlinkClick r:id="rId3"/>
              </a:rPr>
              <a:t>Notes</a:t>
            </a:r>
            <a:r>
              <a:rPr lang="en-US" dirty="0" err="1" smtClean="0"/>
              <a:t>Version</a:t>
            </a:r>
            <a:r>
              <a:rPr lang="en-US" dirty="0" smtClean="0"/>
              <a:t>: 5.1.3.1File Size: 26.23 </a:t>
            </a:r>
            <a:r>
              <a:rPr lang="en-US" dirty="0" err="1" smtClean="0"/>
              <a:t>MBFile</a:t>
            </a:r>
            <a:r>
              <a:rPr lang="en-US" dirty="0" smtClean="0"/>
              <a:t> Name: VocabularyWF5EvaluationSetup.exe</a:t>
            </a:r>
            <a:endParaRPr lang="ru-RU" dirty="0" smtClean="0"/>
          </a:p>
          <a:p>
            <a:endParaRPr lang="ru-RU" dirty="0" smtClean="0"/>
          </a:p>
          <a:p>
            <a:r>
              <a:rPr lang="en-US" dirty="0" smtClean="0"/>
              <a:t>Vocabulary Worksheet Factory Starter$16.00$9.00Vocabulary Worksheet Factory Basic$29.00$19.00Vocabulary Worksheet Factory Professional$49.00$29.00Vocabulary Worksheet Factory Site$165.00$89.00Vocabulary Worksheet Factory Enterprise$265.00$139.00</a:t>
            </a:r>
            <a:br>
              <a:rPr lang="en-US" dirty="0" smtClean="0"/>
            </a:b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Традиционно в дидактике под оценкой понимается процесс соотношения реальных результатов образования с планируемыми целями, при этом условно-формальным (знаковым) выражением этого процесса является отметка. </a:t>
            </a:r>
            <a:r>
              <a:rPr lang="ru-RU" sz="1200" b="1" kern="1200" baseline="0" dirty="0" smtClean="0">
                <a:solidFill>
                  <a:schemeClr val="tx1"/>
                </a:solidFill>
                <a:latin typeface="+mn-lt"/>
                <a:ea typeface="+mn-ea"/>
                <a:cs typeface="+mn-cs"/>
              </a:rPr>
              <a:t>Основными функциями оценки </a:t>
            </a:r>
            <a:r>
              <a:rPr lang="ru-RU" sz="1200" kern="1200" baseline="0" dirty="0" smtClean="0">
                <a:solidFill>
                  <a:schemeClr val="tx1"/>
                </a:solidFill>
                <a:latin typeface="+mn-lt"/>
                <a:ea typeface="+mn-ea"/>
                <a:cs typeface="+mn-cs"/>
              </a:rPr>
              <a:t>являются: </a:t>
            </a:r>
            <a:r>
              <a:rPr lang="ru-RU" sz="1200" b="1" kern="1200" baseline="0" dirty="0" smtClean="0">
                <a:solidFill>
                  <a:schemeClr val="tx1"/>
                </a:solidFill>
                <a:latin typeface="+mn-lt"/>
                <a:ea typeface="+mn-ea"/>
                <a:cs typeface="+mn-cs"/>
              </a:rPr>
              <a:t>констатирующая (информационная), контролирующая, регулирующая. </a:t>
            </a:r>
            <a:endParaRPr lang="ru-RU" b="1"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http://www.teachers-pet.org/about_teachers_pet.php</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Please choose the version of the Teacher's Pet you require:</a:t>
            </a:r>
            <a:br>
              <a:rPr lang="en-US" sz="1200" b="0" i="0" kern="1200" dirty="0" smtClean="0">
                <a:solidFill>
                  <a:schemeClr val="tx1"/>
                </a:solidFill>
                <a:latin typeface="+mn-lt"/>
                <a:ea typeface="+mn-ea"/>
                <a:cs typeface="+mn-cs"/>
              </a:rPr>
            </a:br>
            <a:r>
              <a:rPr lang="en-US" dirty="0" smtClean="0"/>
              <a:t/>
            </a:r>
            <a:br>
              <a:rPr lang="en-US" dirty="0" smtClean="0"/>
            </a:br>
            <a:r>
              <a:rPr lang="en-US" b="1" dirty="0" smtClean="0"/>
              <a:t>Microsoft Word</a:t>
            </a:r>
            <a:r>
              <a:rPr lang="en-US" dirty="0" smtClean="0"/>
              <a:t/>
            </a:r>
            <a:br>
              <a:rPr lang="en-US" dirty="0" smtClean="0"/>
            </a:br>
            <a:r>
              <a:rPr lang="en-US" dirty="0" smtClean="0"/>
              <a:t>Requires Microsoft Word (</a:t>
            </a:r>
            <a:r>
              <a:rPr lang="en-US" sz="1200" u="none" strike="noStrike" kern="1200" dirty="0" smtClean="0">
                <a:solidFill>
                  <a:schemeClr val="tx1"/>
                </a:solidFill>
                <a:latin typeface="+mn-lt"/>
                <a:ea typeface="+mn-ea"/>
                <a:cs typeface="+mn-cs"/>
                <a:hlinkClick r:id="rId3"/>
              </a:rPr>
              <a:t>32 bit only</a:t>
            </a:r>
            <a:r>
              <a:rPr lang="en-US" dirty="0" smtClean="0"/>
              <a:t>) for Windows (32 bit or 64 bit).</a:t>
            </a:r>
          </a:p>
          <a:p>
            <a:r>
              <a:rPr lang="en-US" b="1" dirty="0" err="1" smtClean="0"/>
              <a:t>OpenOffice</a:t>
            </a:r>
            <a:r>
              <a:rPr lang="en-US" dirty="0" smtClean="0"/>
              <a:t/>
            </a:r>
            <a:br>
              <a:rPr lang="en-US" dirty="0" smtClean="0"/>
            </a:br>
            <a:r>
              <a:rPr lang="en-US" dirty="0" smtClean="0"/>
              <a:t>Requires </a:t>
            </a:r>
            <a:r>
              <a:rPr lang="en-US" dirty="0" err="1" smtClean="0"/>
              <a:t>OpenOffice</a:t>
            </a:r>
            <a:r>
              <a:rPr lang="en-US" dirty="0" smtClean="0"/>
              <a:t> Writer, part of the </a:t>
            </a:r>
            <a:r>
              <a:rPr lang="en-US" sz="1200" u="none" strike="noStrike" kern="1200" dirty="0" smtClean="0">
                <a:solidFill>
                  <a:schemeClr val="tx1"/>
                </a:solidFill>
                <a:latin typeface="+mn-lt"/>
                <a:ea typeface="+mn-ea"/>
                <a:cs typeface="+mn-cs"/>
                <a:hlinkClick r:id="rId4"/>
              </a:rPr>
              <a:t>free </a:t>
            </a:r>
            <a:r>
              <a:rPr lang="en-US" sz="1200" u="none" strike="noStrike" kern="1200" dirty="0" err="1" smtClean="0">
                <a:solidFill>
                  <a:schemeClr val="tx1"/>
                </a:solidFill>
                <a:latin typeface="+mn-lt"/>
                <a:ea typeface="+mn-ea"/>
                <a:cs typeface="+mn-cs"/>
                <a:hlinkClick r:id="rId4"/>
              </a:rPr>
              <a:t>OpenOffice</a:t>
            </a:r>
            <a:r>
              <a:rPr lang="en-US" sz="1200" u="none" strike="noStrike" kern="1200" dirty="0" smtClean="0">
                <a:solidFill>
                  <a:schemeClr val="tx1"/>
                </a:solidFill>
                <a:latin typeface="+mn-lt"/>
                <a:ea typeface="+mn-ea"/>
                <a:cs typeface="+mn-cs"/>
                <a:hlinkClick r:id="rId4"/>
              </a:rPr>
              <a:t> suite</a:t>
            </a:r>
            <a:r>
              <a:rPr lang="en-US" dirty="0" smtClean="0"/>
              <a:t>, for Windows.</a:t>
            </a:r>
          </a:p>
          <a:p>
            <a:r>
              <a:rPr lang="en-US" b="1" dirty="0" smtClean="0"/>
              <a:t>Using a Mac?</a:t>
            </a:r>
            <a:r>
              <a:rPr lang="en-US" dirty="0" smtClean="0"/>
              <a:t/>
            </a:r>
            <a:br>
              <a:rPr lang="en-US" dirty="0" smtClean="0"/>
            </a:br>
            <a:r>
              <a:rPr lang="en-US" dirty="0" smtClean="0"/>
              <a:t>If you would like to be informed when the Teacher's Pet is Mac-compatible, </a:t>
            </a:r>
            <a:r>
              <a:rPr lang="en-US" sz="1200" u="none" strike="noStrike" kern="1200" dirty="0" smtClean="0">
                <a:solidFill>
                  <a:schemeClr val="tx1"/>
                </a:solidFill>
                <a:latin typeface="+mn-lt"/>
                <a:ea typeface="+mn-ea"/>
                <a:cs typeface="+mn-cs"/>
                <a:hlinkClick r:id="rId5"/>
              </a:rPr>
              <a:t>send me your address</a:t>
            </a:r>
            <a:r>
              <a:rPr lang="en-US" dirty="0" smtClean="0"/>
              <a:t> and I will keep you informed.</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http://www.teachers-pet.org/index.php</a:t>
            </a:r>
            <a:endParaRPr lang="ru-RU" dirty="0" smtClean="0"/>
          </a:p>
          <a:p>
            <a:r>
              <a:rPr lang="en-GB" sz="1200" b="1" kern="1200" dirty="0" smtClean="0">
                <a:solidFill>
                  <a:schemeClr val="tx1"/>
                </a:solidFill>
                <a:latin typeface="+mn-lt"/>
                <a:ea typeface="+mn-ea"/>
                <a:cs typeface="+mn-cs"/>
              </a:rPr>
              <a:t>Simple Crossword</a:t>
            </a:r>
            <a:endParaRPr lang="ru-RU" sz="1200" b="1"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Простой Кроссворд</a:t>
            </a:r>
          </a:p>
          <a:p>
            <a:pPr lvl="0"/>
            <a:r>
              <a:rPr lang="ru-RU" sz="1200" kern="1200" dirty="0" smtClean="0">
                <a:solidFill>
                  <a:schemeClr val="tx1"/>
                </a:solidFill>
                <a:latin typeface="+mn-lt"/>
                <a:ea typeface="+mn-ea"/>
                <a:cs typeface="+mn-cs"/>
              </a:rPr>
              <a:t>Выберите вертикальный список слов с курсором и этот макрос создаст простой кроссворд, используя первое слово в списке как вертикальной "ключевое слово" в головоломки. Если у вас есть ключи, отделить их от каждого слова со знаком плюс (+), как это "собака + лучшего друга </a:t>
            </a:r>
            <a:r>
              <a:rPr lang="ru-RU" sz="1200" kern="1200" dirty="0" err="1" smtClean="0">
                <a:solidFill>
                  <a:schemeClr val="tx1"/>
                </a:solidFill>
                <a:latin typeface="+mn-lt"/>
                <a:ea typeface="+mn-ea"/>
                <a:cs typeface="+mn-cs"/>
              </a:rPr>
              <a:t>Мана</a:t>
            </a:r>
            <a:r>
              <a:rPr lang="ru-RU" sz="1200" kern="1200" dirty="0" smtClean="0">
                <a:solidFill>
                  <a:schemeClr val="tx1"/>
                </a:solidFill>
                <a:latin typeface="+mn-lt"/>
                <a:ea typeface="+mn-ea"/>
                <a:cs typeface="+mn-cs"/>
              </a:rPr>
              <a:t>".</a:t>
            </a:r>
          </a:p>
          <a:p>
            <a:pPr lvl="0"/>
            <a:endParaRPr lang="ru-RU"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Remove Letters</a:t>
            </a:r>
            <a:endParaRPr lang="ru-RU"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Выделите текст с курсором и этот макрос будет удалить все буквы из текста, который Вы выбираете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Jumble a Sentence </a:t>
            </a:r>
            <a:r>
              <a:rPr lang="en-GB" sz="1200" kern="1200" dirty="0" smtClean="0">
                <a:solidFill>
                  <a:schemeClr val="tx1"/>
                </a:solidFill>
                <a:latin typeface="+mn-lt"/>
                <a:ea typeface="+mn-ea"/>
                <a:cs typeface="+mn-cs"/>
              </a:rPr>
              <a:t>[</a:t>
            </a:r>
            <a:r>
              <a:rPr lang="en-GB" sz="1200" kern="1200" dirty="0" err="1" smtClean="0">
                <a:solidFill>
                  <a:schemeClr val="tx1"/>
                </a:solidFill>
                <a:latin typeface="+mn-lt"/>
                <a:ea typeface="+mn-ea"/>
                <a:cs typeface="+mn-cs"/>
              </a:rPr>
              <a:t>Alt+s</a:t>
            </a:r>
            <a:r>
              <a:rPr lang="en-GB" sz="1200" kern="1200" dirty="0" smtClean="0">
                <a:solidFill>
                  <a:schemeClr val="tx1"/>
                </a:solidFill>
                <a:latin typeface="+mn-lt"/>
                <a:ea typeface="+mn-ea"/>
                <a:cs typeface="+mn-cs"/>
              </a:rPr>
              <a:t>]</a:t>
            </a:r>
            <a:br>
              <a:rPr lang="en-GB"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Выберите предложение с курсором и этот макрос </a:t>
            </a:r>
            <a:r>
              <a:rPr lang="ru-RU" sz="1200" kern="1200" dirty="0" err="1" smtClean="0">
                <a:solidFill>
                  <a:schemeClr val="tx1"/>
                </a:solidFill>
                <a:latin typeface="+mn-lt"/>
                <a:ea typeface="+mn-ea"/>
                <a:cs typeface="+mn-cs"/>
              </a:rPr>
              <a:t>рандомизировать</a:t>
            </a:r>
            <a:r>
              <a:rPr lang="ru-RU" sz="1200" kern="1200" dirty="0" smtClean="0">
                <a:solidFill>
                  <a:schemeClr val="tx1"/>
                </a:solidFill>
                <a:latin typeface="+mn-lt"/>
                <a:ea typeface="+mn-ea"/>
                <a:cs typeface="+mn-cs"/>
              </a:rPr>
              <a:t> порядок слов.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EC36EDA-F24C-4BA0-A3A1-978D4A68361D}" type="slidenum">
              <a:rPr lang="ru-RU" smtClean="0"/>
              <a:pPr/>
              <a:t>24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Обратная связь – процесс сообщения и получения комментариев о конкретных действиях,</a:t>
            </a:r>
          </a:p>
          <a:p>
            <a:r>
              <a:rPr lang="ru-RU" sz="1200" kern="1200" baseline="0" dirty="0" smtClean="0">
                <a:solidFill>
                  <a:schemeClr val="tx1"/>
                </a:solidFill>
                <a:latin typeface="+mn-lt"/>
                <a:ea typeface="+mn-ea"/>
                <a:cs typeface="+mn-cs"/>
              </a:rPr>
              <a:t>ситуациях, спорных вопросах, которые ведут к достижению цели.</a:t>
            </a:r>
          </a:p>
          <a:p>
            <a:r>
              <a:rPr lang="ru-RU" sz="1200" kern="1200" baseline="0" dirty="0" smtClean="0">
                <a:solidFill>
                  <a:schemeClr val="tx1"/>
                </a:solidFill>
                <a:latin typeface="+mn-lt"/>
                <a:ea typeface="+mn-ea"/>
                <a:cs typeface="+mn-cs"/>
              </a:rPr>
              <a:t>Исследователи вопросов </a:t>
            </a:r>
            <a:r>
              <a:rPr lang="ru-RU" sz="1200" kern="1200" baseline="0" dirty="0" err="1" smtClean="0">
                <a:solidFill>
                  <a:schemeClr val="tx1"/>
                </a:solidFill>
                <a:latin typeface="+mn-lt"/>
                <a:ea typeface="+mn-ea"/>
                <a:cs typeface="+mn-cs"/>
              </a:rPr>
              <a:t>формативного</a:t>
            </a:r>
            <a:r>
              <a:rPr lang="ru-RU" sz="1200" kern="1200" baseline="0" dirty="0" smtClean="0">
                <a:solidFill>
                  <a:schemeClr val="tx1"/>
                </a:solidFill>
                <a:latin typeface="+mn-lt"/>
                <a:ea typeface="+mn-ea"/>
                <a:cs typeface="+mn-cs"/>
              </a:rPr>
              <a:t> оценивания </a:t>
            </a:r>
            <a:r>
              <a:rPr lang="ru-RU" sz="1200" kern="1200" baseline="0" dirty="0" err="1" smtClean="0">
                <a:solidFill>
                  <a:schemeClr val="tx1"/>
                </a:solidFill>
                <a:latin typeface="+mn-lt"/>
                <a:ea typeface="+mn-ea"/>
                <a:cs typeface="+mn-cs"/>
              </a:rPr>
              <a:t>Брангерт-Драунс</a:t>
            </a:r>
            <a:r>
              <a:rPr lang="ru-RU" sz="1200" kern="1200" baseline="0" dirty="0" smtClean="0">
                <a:solidFill>
                  <a:schemeClr val="tx1"/>
                </a:solidFill>
                <a:latin typeface="+mn-lt"/>
                <a:ea typeface="+mn-ea"/>
                <a:cs typeface="+mn-cs"/>
              </a:rPr>
              <a:t>, Кулик и Морган, а также</a:t>
            </a:r>
          </a:p>
          <a:p>
            <a:r>
              <a:rPr lang="ru-RU" sz="1200" kern="1200" baseline="0" dirty="0" err="1" smtClean="0">
                <a:solidFill>
                  <a:schemeClr val="tx1"/>
                </a:solidFill>
                <a:latin typeface="+mn-lt"/>
                <a:ea typeface="+mn-ea"/>
                <a:cs typeface="+mn-cs"/>
              </a:rPr>
              <a:t>Элавар</a:t>
            </a:r>
            <a:r>
              <a:rPr lang="ru-RU" sz="1200" kern="1200" baseline="0" dirty="0" smtClean="0">
                <a:solidFill>
                  <a:schemeClr val="tx1"/>
                </a:solidFill>
                <a:latin typeface="+mn-lt"/>
                <a:ea typeface="+mn-ea"/>
                <a:cs typeface="+mn-cs"/>
              </a:rPr>
              <a:t> и </a:t>
            </a:r>
            <a:r>
              <a:rPr lang="ru-RU" sz="1200" kern="1200" baseline="0" dirty="0" err="1" smtClean="0">
                <a:solidFill>
                  <a:schemeClr val="tx1"/>
                </a:solidFill>
                <a:latin typeface="+mn-lt"/>
                <a:ea typeface="+mn-ea"/>
                <a:cs typeface="+mn-cs"/>
              </a:rPr>
              <a:t>Корно</a:t>
            </a:r>
            <a:r>
              <a:rPr lang="ru-RU" sz="1200" kern="1200" baseline="0" dirty="0" smtClean="0">
                <a:solidFill>
                  <a:schemeClr val="tx1"/>
                </a:solidFill>
                <a:latin typeface="+mn-lt"/>
                <a:ea typeface="+mn-ea"/>
                <a:cs typeface="+mn-cs"/>
              </a:rPr>
              <a:t> в своих работах отметили, что </a:t>
            </a:r>
            <a:r>
              <a:rPr lang="ru-RU" sz="1200" b="1" kern="1200" baseline="0" dirty="0" smtClean="0">
                <a:solidFill>
                  <a:schemeClr val="tx1"/>
                </a:solidFill>
                <a:latin typeface="+mn-lt"/>
                <a:ea typeface="+mn-ea"/>
                <a:cs typeface="+mn-cs"/>
              </a:rPr>
              <a:t>«</a:t>
            </a:r>
            <a:r>
              <a:rPr lang="ru-RU" sz="1200" b="1" kern="1200" baseline="0" dirty="0" err="1" smtClean="0">
                <a:solidFill>
                  <a:schemeClr val="tx1"/>
                </a:solidFill>
                <a:latin typeface="+mn-lt"/>
                <a:ea typeface="+mn-ea"/>
                <a:cs typeface="+mn-cs"/>
              </a:rPr>
              <a:t>формативное</a:t>
            </a:r>
            <a:r>
              <a:rPr lang="ru-RU" sz="1200" b="1" kern="1200" baseline="0" dirty="0" smtClean="0">
                <a:solidFill>
                  <a:schemeClr val="tx1"/>
                </a:solidFill>
                <a:latin typeface="+mn-lt"/>
                <a:ea typeface="+mn-ea"/>
                <a:cs typeface="+mn-cs"/>
              </a:rPr>
              <a:t> оценивание – непрерывный</a:t>
            </a:r>
          </a:p>
          <a:p>
            <a:r>
              <a:rPr lang="ru-RU" sz="1200" b="1" kern="1200" baseline="0" dirty="0" smtClean="0">
                <a:solidFill>
                  <a:schemeClr val="tx1"/>
                </a:solidFill>
                <a:latin typeface="+mn-lt"/>
                <a:ea typeface="+mn-ea"/>
                <a:cs typeface="+mn-cs"/>
              </a:rPr>
              <a:t>поток обратной связи с учащимся», «уместные комментарии и ясные, понятные предложения,</a:t>
            </a:r>
          </a:p>
          <a:p>
            <a:r>
              <a:rPr lang="ru-RU" sz="1200" b="1" kern="1200" baseline="0" dirty="0" smtClean="0">
                <a:solidFill>
                  <a:schemeClr val="tx1"/>
                </a:solidFill>
                <a:latin typeface="+mn-lt"/>
                <a:ea typeface="+mn-ea"/>
                <a:cs typeface="+mn-cs"/>
              </a:rPr>
              <a:t>помогающие ученику осознать собственные пробелы таким образом, чтобы</a:t>
            </a:r>
          </a:p>
          <a:p>
            <a:r>
              <a:rPr lang="ru-RU" sz="1200" b="1" kern="1200" baseline="0" dirty="0" smtClean="0">
                <a:solidFill>
                  <a:schemeClr val="tx1"/>
                </a:solidFill>
                <a:latin typeface="+mn-lt"/>
                <a:ea typeface="+mn-ea"/>
                <a:cs typeface="+mn-cs"/>
              </a:rPr>
              <a:t>он накопил достаточную информацию для дальнейшего продвижения </a:t>
            </a:r>
            <a:r>
              <a:rPr lang="ru-RU" sz="1200" b="1" kern="1200" baseline="0" dirty="0" err="1" smtClean="0">
                <a:solidFill>
                  <a:schemeClr val="tx1"/>
                </a:solidFill>
                <a:latin typeface="+mn-lt"/>
                <a:ea typeface="+mn-ea"/>
                <a:cs typeface="+mn-cs"/>
              </a:rPr>
              <a:t>впер¸д</a:t>
            </a:r>
            <a:r>
              <a:rPr lang="ru-RU" sz="1200" b="1" kern="1200" baseline="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26</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https://get.adobe.com/ru/reader/</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27</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28</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baseline="0" dirty="0" smtClean="0">
                <a:solidFill>
                  <a:schemeClr val="tx1"/>
                </a:solidFill>
                <a:latin typeface="+mn-lt"/>
                <a:ea typeface="+mn-ea"/>
                <a:cs typeface="+mn-cs"/>
              </a:rPr>
              <a:t>Следующие техники </a:t>
            </a:r>
            <a:r>
              <a:rPr lang="ru-RU" sz="1200" kern="1200" baseline="0" dirty="0" err="1" smtClean="0">
                <a:solidFill>
                  <a:schemeClr val="tx1"/>
                </a:solidFill>
                <a:latin typeface="+mn-lt"/>
                <a:ea typeface="+mn-ea"/>
                <a:cs typeface="+mn-cs"/>
              </a:rPr>
              <a:t>формативного</a:t>
            </a:r>
            <a:r>
              <a:rPr lang="ru-RU" sz="1200" kern="1200" baseline="0" dirty="0" smtClean="0">
                <a:solidFill>
                  <a:schemeClr val="tx1"/>
                </a:solidFill>
                <a:latin typeface="+mn-lt"/>
                <a:ea typeface="+mn-ea"/>
                <a:cs typeface="+mn-cs"/>
              </a:rPr>
              <a:t> оценивания используются, когда учитель предоставляет</a:t>
            </a:r>
          </a:p>
          <a:p>
            <a:r>
              <a:rPr lang="ru-RU" sz="1200" kern="1200" baseline="0" dirty="0" smtClean="0">
                <a:solidFill>
                  <a:schemeClr val="tx1"/>
                </a:solidFill>
                <a:latin typeface="+mn-lt"/>
                <a:ea typeface="+mn-ea"/>
                <a:cs typeface="+mn-cs"/>
              </a:rPr>
              <a:t>ученику возможность улучшить свою работу (чаще всего </a:t>
            </a:r>
            <a:r>
              <a:rPr lang="ru-RU" sz="1200" kern="1200" baseline="0" dirty="0" err="1" smtClean="0">
                <a:solidFill>
                  <a:schemeClr val="tx1"/>
                </a:solidFill>
                <a:latin typeface="+mn-lt"/>
                <a:ea typeface="+mn-ea"/>
                <a:cs typeface="+mn-cs"/>
              </a:rPr>
              <a:t>суммативную</a:t>
            </a:r>
            <a:r>
              <a:rPr lang="ru-RU" sz="1200" kern="1200" baseline="0" dirty="0" smtClean="0">
                <a:solidFill>
                  <a:schemeClr val="tx1"/>
                </a:solidFill>
                <a:latin typeface="+mn-lt"/>
                <a:ea typeface="+mn-ea"/>
                <a:cs typeface="+mn-cs"/>
              </a:rPr>
              <a:t>).</a:t>
            </a:r>
          </a:p>
          <a:p>
            <a:r>
              <a:rPr lang="ru-RU" sz="1200" b="1" i="1" kern="1200" baseline="0" dirty="0" smtClean="0">
                <a:solidFill>
                  <a:schemeClr val="tx1"/>
                </a:solidFill>
                <a:latin typeface="+mn-lt"/>
                <a:ea typeface="+mn-ea"/>
                <a:cs typeface="+mn-cs"/>
              </a:rPr>
              <a:t>Например:</a:t>
            </a:r>
          </a:p>
          <a:p>
            <a:r>
              <a:rPr lang="ru-RU" sz="1200" i="1" kern="1200" baseline="0" dirty="0" smtClean="0">
                <a:solidFill>
                  <a:schemeClr val="tx1"/>
                </a:solidFill>
                <a:latin typeface="+mn-lt"/>
                <a:ea typeface="+mn-ea"/>
                <a:cs typeface="+mn-cs"/>
              </a:rPr>
              <a:t>Учитель после проверки письменной работы не выставляет отметку, а делает записи в тетради ученика, использует различные значки, цвета. (</a:t>
            </a:r>
            <a:r>
              <a:rPr lang="ru-RU" sz="1200" b="1" i="1" kern="1200" baseline="0" dirty="0" smtClean="0">
                <a:solidFill>
                  <a:schemeClr val="tx1"/>
                </a:solidFill>
                <a:latin typeface="+mn-lt"/>
                <a:ea typeface="+mn-ea"/>
                <a:cs typeface="+mn-cs"/>
              </a:rPr>
              <a:t>Письменная обратная</a:t>
            </a:r>
          </a:p>
          <a:p>
            <a:r>
              <a:rPr lang="ru-RU" sz="1200" b="1" i="1" kern="1200" baseline="0" dirty="0" smtClean="0">
                <a:solidFill>
                  <a:schemeClr val="tx1"/>
                </a:solidFill>
                <a:latin typeface="+mn-lt"/>
                <a:ea typeface="+mn-ea"/>
                <a:cs typeface="+mn-cs"/>
              </a:rPr>
              <a:t>связь). Например, птичкой зеленого цвета отмечает удачно выполненные места рабо</a:t>
            </a:r>
            <a:r>
              <a:rPr lang="ru-RU" sz="1200" i="1" kern="1200" baseline="0" dirty="0" smtClean="0">
                <a:solidFill>
                  <a:schemeClr val="tx1"/>
                </a:solidFill>
                <a:latin typeface="+mn-lt"/>
                <a:ea typeface="+mn-ea"/>
                <a:cs typeface="+mn-cs"/>
              </a:rPr>
              <a:t>ты. (В текущей практике учителя в основном отмечают только недостатки работ</a:t>
            </a:r>
          </a:p>
          <a:p>
            <a:r>
              <a:rPr lang="ru-RU" sz="1200" i="1" kern="1200" baseline="0" dirty="0" smtClean="0">
                <a:solidFill>
                  <a:schemeClr val="tx1"/>
                </a:solidFill>
                <a:latin typeface="+mn-lt"/>
                <a:ea typeface="+mn-ea"/>
                <a:cs typeface="+mn-cs"/>
              </a:rPr>
              <a:t>учеников и их ошибки). Значком определенного цвета пасты или маркера учитель отмечает места, в которых имеются ошибки, и на полях пишет рекомендации ученику,</a:t>
            </a:r>
          </a:p>
          <a:p>
            <a:r>
              <a:rPr lang="ru-RU" sz="1200" i="1" kern="1200" baseline="0" dirty="0" smtClean="0">
                <a:solidFill>
                  <a:schemeClr val="tx1"/>
                </a:solidFill>
                <a:latin typeface="+mn-lt"/>
                <a:ea typeface="+mn-ea"/>
                <a:cs typeface="+mn-cs"/>
              </a:rPr>
              <a:t>предлагая конкретные советы по улучшению работы.</a:t>
            </a:r>
          </a:p>
          <a:p>
            <a:r>
              <a:rPr lang="ru-RU" sz="1200" i="1" kern="1200" baseline="0" dirty="0" smtClean="0">
                <a:solidFill>
                  <a:schemeClr val="tx1"/>
                </a:solidFill>
                <a:latin typeface="+mn-lt"/>
                <a:ea typeface="+mn-ea"/>
                <a:cs typeface="+mn-cs"/>
              </a:rPr>
              <a:t>При возврате работы на доработку учитель с учащимися определяет срок сдачи усовершенствованной работы.</a:t>
            </a:r>
          </a:p>
          <a:p>
            <a:r>
              <a:rPr lang="ru-RU" sz="1200" kern="1200" baseline="0" dirty="0" smtClean="0">
                <a:solidFill>
                  <a:schemeClr val="tx1"/>
                </a:solidFill>
                <a:latin typeface="+mn-lt"/>
                <a:ea typeface="+mn-ea"/>
                <a:cs typeface="+mn-cs"/>
              </a:rPr>
              <a:t>Такой вид </a:t>
            </a:r>
            <a:r>
              <a:rPr lang="ru-RU" sz="1200" kern="1200" baseline="0" dirty="0" err="1" smtClean="0">
                <a:solidFill>
                  <a:schemeClr val="tx1"/>
                </a:solidFill>
                <a:latin typeface="+mn-lt"/>
                <a:ea typeface="+mn-ea"/>
                <a:cs typeface="+mn-cs"/>
              </a:rPr>
              <a:t>формативного</a:t>
            </a:r>
            <a:r>
              <a:rPr lang="ru-RU" sz="1200" kern="1200" baseline="0" dirty="0" smtClean="0">
                <a:solidFill>
                  <a:schemeClr val="tx1"/>
                </a:solidFill>
                <a:latin typeface="+mn-lt"/>
                <a:ea typeface="+mn-ea"/>
                <a:cs typeface="+mn-cs"/>
              </a:rPr>
              <a:t> оценивания не может применяться при оценивании итоговых проверочных работ.</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29</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В содержании каждой темы учитель определяет точки контроля, которые дадут ему необходимую информацию об освоении образовательных результатов этой темы учащимся. Количество точек контроля, уровень освоения знания, подлежащий контролю, учитель выбирает, исходя из своих собственных представлений о важности этих результатов для освоения темы, курса данного года обучения, предмета в целом. </a:t>
            </a:r>
          </a:p>
          <a:p>
            <a:r>
              <a:rPr lang="ru-RU" sz="1200" kern="1200" baseline="0" dirty="0" smtClean="0">
                <a:solidFill>
                  <a:schemeClr val="tx1"/>
                </a:solidFill>
                <a:latin typeface="+mn-lt"/>
                <a:ea typeface="+mn-ea"/>
                <a:cs typeface="+mn-cs"/>
              </a:rPr>
              <a:t>Если контролю подлежат уровни воспроизведения, учитель использует традиционные формы контроля знаний, умений и навыков: тестовые вопросы закрытого типа, диктанты, изложения, контрольные работы и так далее. Нередко те же формы контроля позволяют оценить образовательные результаты на уровнях понимания или применения. В других случаях уже для оценки образовательного результата на уровне применения учитель испытывает дефицит возможностей, предоставляемых традиционными формами контроля, для организации обратной связи, подразумевающей для учащегося возможность улучшить свой образовательный результат. Еще в большей степени это относится к образовательным результатам на уровнях анализа, синтеза и оценки. </a:t>
            </a:r>
          </a:p>
          <a:p>
            <a:r>
              <a:rPr lang="ru-RU" sz="1200" kern="1200" baseline="0" dirty="0" smtClean="0">
                <a:solidFill>
                  <a:schemeClr val="tx1"/>
                </a:solidFill>
                <a:latin typeface="+mn-lt"/>
                <a:ea typeface="+mn-ea"/>
                <a:cs typeface="+mn-cs"/>
              </a:rPr>
              <a:t>Таким образом, наряду с традиционными формами контроля для обеспечения формирующего оценивания требуется новый инструмент – листы обратной связи, о которых речь пойдет ниже. </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31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b="1" kern="1200" baseline="0" dirty="0" smtClean="0">
                <a:solidFill>
                  <a:schemeClr val="tx1"/>
                </a:solidFill>
                <a:latin typeface="+mn-lt"/>
                <a:ea typeface="+mn-ea"/>
                <a:cs typeface="+mn-cs"/>
              </a:rPr>
              <a:t>Диагностическое оценивание – это определение начального уровня </a:t>
            </a:r>
            <a:r>
              <a:rPr lang="ru-RU" sz="1200" b="1" kern="1200" baseline="0" dirty="0" err="1" smtClean="0">
                <a:solidFill>
                  <a:schemeClr val="tx1"/>
                </a:solidFill>
                <a:latin typeface="+mn-lt"/>
                <a:ea typeface="+mn-ea"/>
                <a:cs typeface="+mn-cs"/>
              </a:rPr>
              <a:t>сформированности</a:t>
            </a:r>
            <a:r>
              <a:rPr lang="ru-RU" sz="1200" b="1"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знаний, умений и навыков (ЗУН) и компетентностей учащегося. Диагностическое оценивание обычно проводится в начале учебного года или на первом занятии изучения темы, учебного раздела, главы.</a:t>
            </a:r>
          </a:p>
          <a:p>
            <a:r>
              <a:rPr lang="ru-RU" sz="1200" b="1" kern="1200" baseline="0" dirty="0" smtClean="0">
                <a:solidFill>
                  <a:schemeClr val="tx1"/>
                </a:solidFill>
                <a:latin typeface="+mn-lt"/>
                <a:ea typeface="+mn-ea"/>
                <a:cs typeface="+mn-cs"/>
              </a:rPr>
              <a:t>Данный вид оценивания позволяет как учителю, так и ученику составить правильное пред</a:t>
            </a:r>
            <a:r>
              <a:rPr lang="ru-RU" sz="1200" kern="1200" baseline="0" dirty="0" smtClean="0">
                <a:solidFill>
                  <a:schemeClr val="tx1"/>
                </a:solidFill>
                <a:latin typeface="+mn-lt"/>
                <a:ea typeface="+mn-ea"/>
                <a:cs typeface="+mn-cs"/>
              </a:rPr>
              <a:t>ставление о существующей ситуации и требованиях, на которые нужно будет опираться.</a:t>
            </a:r>
          </a:p>
          <a:p>
            <a:r>
              <a:rPr lang="ru-RU" sz="1200" kern="1200" baseline="0" dirty="0" smtClean="0">
                <a:solidFill>
                  <a:schemeClr val="tx1"/>
                </a:solidFill>
                <a:latin typeface="+mn-lt"/>
                <a:ea typeface="+mn-ea"/>
                <a:cs typeface="+mn-cs"/>
              </a:rPr>
              <a:t>Диагностическое оценивание позволяет учителю скорректировать учебный план, который будет отвечать запросам учащихся, либо помогает спрогнозировать и в последующем преодолеть возможные трудности в обучении и учении</a:t>
            </a:r>
          </a:p>
          <a:p>
            <a:endParaRPr lang="ru-RU" sz="1200" kern="1200" baseline="0" dirty="0" smtClean="0">
              <a:solidFill>
                <a:schemeClr val="tx1"/>
              </a:solidFill>
              <a:latin typeface="+mn-lt"/>
              <a:ea typeface="+mn-ea"/>
              <a:cs typeface="+mn-cs"/>
            </a:endParaRPr>
          </a:p>
          <a:p>
            <a:r>
              <a:rPr lang="ru-RU" sz="1200" b="1" kern="1200" baseline="0" dirty="0" err="1" smtClean="0">
                <a:solidFill>
                  <a:schemeClr val="tx1"/>
                </a:solidFill>
                <a:latin typeface="+mn-lt"/>
                <a:ea typeface="+mn-ea"/>
                <a:cs typeface="+mn-cs"/>
              </a:rPr>
              <a:t>Формативное</a:t>
            </a:r>
            <a:r>
              <a:rPr lang="ru-RU" sz="1200" b="1" kern="1200" baseline="0" dirty="0" smtClean="0">
                <a:solidFill>
                  <a:schemeClr val="tx1"/>
                </a:solidFill>
                <a:latin typeface="+mn-lt"/>
                <a:ea typeface="+mn-ea"/>
                <a:cs typeface="+mn-cs"/>
              </a:rPr>
              <a:t> (формирующее) оценивание – это целенаправленный непрерывный про</a:t>
            </a:r>
            <a:r>
              <a:rPr lang="ru-RU" sz="1200" kern="1200" baseline="0" dirty="0" smtClean="0">
                <a:solidFill>
                  <a:schemeClr val="tx1"/>
                </a:solidFill>
                <a:latin typeface="+mn-lt"/>
                <a:ea typeface="+mn-ea"/>
                <a:cs typeface="+mn-cs"/>
              </a:rPr>
              <a:t>цесс наблюдения за учением ученика. </a:t>
            </a:r>
            <a:r>
              <a:rPr lang="ru-RU" sz="1200" kern="1200" baseline="0" dirty="0" err="1" smtClean="0">
                <a:solidFill>
                  <a:schemeClr val="tx1"/>
                </a:solidFill>
                <a:latin typeface="+mn-lt"/>
                <a:ea typeface="+mn-ea"/>
                <a:cs typeface="+mn-cs"/>
              </a:rPr>
              <a:t>Формативное</a:t>
            </a:r>
            <a:r>
              <a:rPr lang="ru-RU" sz="1200" kern="1200" baseline="0" dirty="0" smtClean="0">
                <a:solidFill>
                  <a:schemeClr val="tx1"/>
                </a:solidFill>
                <a:latin typeface="+mn-lt"/>
                <a:ea typeface="+mn-ea"/>
                <a:cs typeface="+mn-cs"/>
              </a:rPr>
              <a:t> оценивание является «неформальным» (чаще всего </a:t>
            </a:r>
            <a:r>
              <a:rPr lang="ru-RU" sz="1200" kern="1200" baseline="0" dirty="0" err="1" smtClean="0">
                <a:solidFill>
                  <a:schemeClr val="tx1"/>
                </a:solidFill>
                <a:latin typeface="+mn-lt"/>
                <a:ea typeface="+mn-ea"/>
                <a:cs typeface="+mn-cs"/>
              </a:rPr>
              <a:t>безотметочным</a:t>
            </a:r>
            <a:r>
              <a:rPr lang="ru-RU" sz="1200" kern="1200" baseline="0" dirty="0" smtClean="0">
                <a:solidFill>
                  <a:schemeClr val="tx1"/>
                </a:solidFill>
                <a:latin typeface="+mn-lt"/>
                <a:ea typeface="+mn-ea"/>
                <a:cs typeface="+mn-cs"/>
              </a:rPr>
              <a:t>) оцениванием. Оно основывается на оценивании в соответствии с критериями и предполагает обратную связь. «Если результаты оценки используются в целях улучшения процесса обучения с учетом выявленных потребностей, оценка становится «</a:t>
            </a:r>
            <a:r>
              <a:rPr lang="ru-RU" sz="1200" kern="1200" baseline="0" dirty="0" err="1" smtClean="0">
                <a:solidFill>
                  <a:schemeClr val="tx1"/>
                </a:solidFill>
                <a:latin typeface="+mn-lt"/>
                <a:ea typeface="+mn-ea"/>
                <a:cs typeface="+mn-cs"/>
              </a:rPr>
              <a:t>формативной</a:t>
            </a:r>
            <a:r>
              <a:rPr lang="ru-RU" sz="1200" kern="1200" baseline="0" dirty="0" smtClean="0">
                <a:solidFill>
                  <a:schemeClr val="tx1"/>
                </a:solidFill>
                <a:latin typeface="+mn-lt"/>
                <a:ea typeface="+mn-ea"/>
                <a:cs typeface="+mn-cs"/>
              </a:rPr>
              <a:t> (формирующей)».</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два базовых вида оценивания, применяемых в современной </a:t>
            </a:r>
            <a:r>
              <a:rPr lang="ru-RU" sz="1200" kern="1200" baseline="0" dirty="0" err="1" smtClean="0">
                <a:solidFill>
                  <a:schemeClr val="tx1"/>
                </a:solidFill>
                <a:latin typeface="+mn-lt"/>
                <a:ea typeface="+mn-ea"/>
                <a:cs typeface="+mn-cs"/>
              </a:rPr>
              <a:t>тестологии</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математизированная</a:t>
            </a:r>
            <a:r>
              <a:rPr lang="ru-RU" sz="1200" kern="1200" baseline="0" dirty="0" smtClean="0">
                <a:solidFill>
                  <a:schemeClr val="tx1"/>
                </a:solidFill>
                <a:latin typeface="+mn-lt"/>
                <a:ea typeface="+mn-ea"/>
                <a:cs typeface="+mn-cs"/>
              </a:rPr>
              <a:t> технология создания и использования разнообразных тестов)3 на внешнее (суммирующее, стандартизированное) оценивание и внутреннее (формирующее) оценивание. Внешним первый вид оценивания называется потому, что всегда производится субъектом, непосредственно не участвующим в процессе обучения, не включенным в процесс подготовки к проводимому тестированию, то есть внешним по отношению к образовательному процессу. Также данный способ оценивания предполагает сравнение одного ученика с другим, но не посредством сравнения работ этих учащихся друг с другом, а путем сравнения каждой работы с эталоном. При таком способе оценивания крайне важно, чтобы все учащиеся находились в равных условиях. Для обеспечения равных условий разработчик теста дает специальные указания по его проведению и способам интерпретации результата. Унификация содержания теста также является неотъемлемой частью процесса стандартизации теста. Именно стандартизированный тест и обеспечивает возможность сравнения полученных с его помощью данных от различных тестируемых. В идеале единственной независимой переменной в тесте должна быть личность испытуемого. </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Тот же вид оценивания имеет и третье название – суммирующее, то есть </a:t>
            </a:r>
            <a:r>
              <a:rPr lang="ru-RU" sz="1200" b="1" kern="1200" baseline="0" dirty="0" smtClean="0">
                <a:solidFill>
                  <a:schemeClr val="tx1"/>
                </a:solidFill>
                <a:latin typeface="+mn-lt"/>
                <a:ea typeface="+mn-ea"/>
                <a:cs typeface="+mn-cs"/>
              </a:rPr>
              <a:t>подводящее итоги обучения, черту под определенным этапом обучения</a:t>
            </a:r>
            <a:r>
              <a:rPr lang="ru-RU" sz="1200" kern="1200" baseline="0" dirty="0" smtClean="0">
                <a:solidFill>
                  <a:schemeClr val="tx1"/>
                </a:solidFill>
                <a:latin typeface="+mn-lt"/>
                <a:ea typeface="+mn-ea"/>
                <a:cs typeface="+mn-cs"/>
              </a:rPr>
              <a:t>. Суммирующая оценка ориентирована </a:t>
            </a:r>
            <a:r>
              <a:rPr lang="ru-RU" sz="1200" b="1" kern="1200" baseline="0" dirty="0" smtClean="0">
                <a:solidFill>
                  <a:schemeClr val="tx1"/>
                </a:solidFill>
                <a:latin typeface="+mn-lt"/>
                <a:ea typeface="+mn-ea"/>
                <a:cs typeface="+mn-cs"/>
              </a:rPr>
              <a:t>на всю совокупность учащихся </a:t>
            </a:r>
            <a:r>
              <a:rPr lang="ru-RU" sz="1200" kern="1200" baseline="0" dirty="0" smtClean="0">
                <a:solidFill>
                  <a:schemeClr val="tx1"/>
                </a:solidFill>
                <a:latin typeface="+mn-lt"/>
                <a:ea typeface="+mn-ea"/>
                <a:cs typeface="+mn-cs"/>
              </a:rPr>
              <a:t>(класс, параллель, все школьники страны данного возраста). Она призвана единообразно зафиксировать уровень достижений учащегося по итогам освоения конкретного содержания образования. Внешнее оценивание в основном производится с помощью нормативно-ориентированных тестов (баллы, полученные учащимся, интерпретируются относительно нормы </a:t>
            </a:r>
          </a:p>
          <a:p>
            <a:endParaRPr lang="ru-RU" sz="1200" kern="1200" baseline="0" dirty="0" smtClean="0">
              <a:solidFill>
                <a:schemeClr val="tx1"/>
              </a:solidFill>
              <a:latin typeface="+mn-lt"/>
              <a:ea typeface="+mn-ea"/>
              <a:cs typeface="+mn-cs"/>
            </a:endParaRPr>
          </a:p>
          <a:p>
            <a:r>
              <a:rPr lang="ru-RU" sz="1200" b="1" kern="1200" baseline="0" dirty="0" smtClean="0">
                <a:solidFill>
                  <a:schemeClr val="tx1"/>
                </a:solidFill>
                <a:latin typeface="+mn-lt"/>
                <a:ea typeface="+mn-ea"/>
                <a:cs typeface="+mn-cs"/>
              </a:rPr>
              <a:t>Внутреннее (формирующее) оценивание предполагает оценку достижений учащихся учителем</a:t>
            </a:r>
            <a:r>
              <a:rPr lang="ru-RU" sz="1200" kern="1200" baseline="0" dirty="0" smtClean="0">
                <a:solidFill>
                  <a:schemeClr val="tx1"/>
                </a:solidFill>
                <a:latin typeface="+mn-lt"/>
                <a:ea typeface="+mn-ea"/>
                <a:cs typeface="+mn-cs"/>
              </a:rPr>
              <a:t>, который их обучает, то есть человеком, находящимся внутри процесса обучения тестируемых учащихся. Этот способ </a:t>
            </a:r>
            <a:r>
              <a:rPr lang="ru-RU" sz="1200" b="1" kern="1200" baseline="0" dirty="0" smtClean="0">
                <a:solidFill>
                  <a:schemeClr val="tx1"/>
                </a:solidFill>
                <a:latin typeface="+mn-lt"/>
                <a:ea typeface="+mn-ea"/>
                <a:cs typeface="+mn-cs"/>
              </a:rPr>
              <a:t>нацелен на определение индивидуальных достижений каждого учащегося</a:t>
            </a:r>
            <a:r>
              <a:rPr lang="ru-RU" sz="1200" kern="1200" baseline="0" dirty="0" smtClean="0">
                <a:solidFill>
                  <a:schemeClr val="tx1"/>
                </a:solidFill>
                <a:latin typeface="+mn-lt"/>
                <a:ea typeface="+mn-ea"/>
                <a:cs typeface="+mn-cs"/>
              </a:rPr>
              <a:t> и не предполагает как сравнения результатов, продемонстрированных разными учащимися, так и административных выводов по результатам обучения испытуемых. </a:t>
            </a:r>
          </a:p>
          <a:p>
            <a:endParaRPr lang="ru-RU" sz="1200"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EC36EDA-F24C-4BA0-A3A1-978D4A68361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результаты оценки используются в целях улучшения процесса обучения с учетом выявленных потребностей, оценка становится «</a:t>
            </a:r>
            <a:r>
              <a:rPr lang="ru-RU" sz="1200" kern="1200" dirty="0" err="1" smtClean="0">
                <a:solidFill>
                  <a:schemeClr val="tx1"/>
                </a:solidFill>
                <a:latin typeface="+mn-lt"/>
                <a:ea typeface="+mn-ea"/>
                <a:cs typeface="+mn-cs"/>
              </a:rPr>
              <a:t>формативной</a:t>
            </a:r>
            <a:r>
              <a:rPr lang="ru-RU" sz="1200" kern="1200" dirty="0" smtClean="0">
                <a:solidFill>
                  <a:schemeClr val="tx1"/>
                </a:solidFill>
                <a:latin typeface="+mn-lt"/>
                <a:ea typeface="+mn-ea"/>
                <a:cs typeface="+mn-cs"/>
              </a:rPr>
              <a:t> (формирующей)».</a:t>
            </a:r>
          </a:p>
          <a:p>
            <a:r>
              <a:rPr lang="ru-RU" sz="1200" b="1" kern="1200" baseline="0" dirty="0" smtClean="0">
                <a:solidFill>
                  <a:schemeClr val="tx1"/>
                </a:solidFill>
                <a:latin typeface="+mn-lt"/>
                <a:ea typeface="+mn-ea"/>
                <a:cs typeface="+mn-cs"/>
              </a:rPr>
              <a:t>Формирующее (</a:t>
            </a:r>
            <a:r>
              <a:rPr lang="ru-RU" sz="1200" b="1" kern="1200" baseline="0" dirty="0" err="1" smtClean="0">
                <a:solidFill>
                  <a:schemeClr val="tx1"/>
                </a:solidFill>
                <a:latin typeface="+mn-lt"/>
                <a:ea typeface="+mn-ea"/>
                <a:cs typeface="+mn-cs"/>
              </a:rPr>
              <a:t>формативное</a:t>
            </a:r>
            <a:r>
              <a:rPr lang="ru-RU" sz="1200" b="1" kern="1200" baseline="0" dirty="0" smtClean="0">
                <a:solidFill>
                  <a:schemeClr val="tx1"/>
                </a:solidFill>
                <a:latin typeface="+mn-lt"/>
                <a:ea typeface="+mn-ea"/>
                <a:cs typeface="+mn-cs"/>
              </a:rPr>
              <a:t>) оценивание – это оценивание для обучения. Оно помогает ученику</a:t>
            </a:r>
          </a:p>
          <a:p>
            <a:r>
              <a:rPr lang="ru-RU" sz="1200" kern="1200" baseline="0" dirty="0" smtClean="0">
                <a:solidFill>
                  <a:schemeClr val="tx1"/>
                </a:solidFill>
                <a:latin typeface="+mn-lt"/>
                <a:ea typeface="+mn-ea"/>
                <a:cs typeface="+mn-cs"/>
              </a:rPr>
              <a:t>и учителю получить информацию о том, как много и насколько успешно идет процесс учения и обучения.</a:t>
            </a:r>
          </a:p>
          <a:p>
            <a:r>
              <a:rPr lang="ru-RU" sz="1200" kern="1200" baseline="0" dirty="0" smtClean="0">
                <a:solidFill>
                  <a:schemeClr val="tx1"/>
                </a:solidFill>
                <a:latin typeface="+mn-lt"/>
                <a:ea typeface="+mn-ea"/>
                <a:cs typeface="+mn-cs"/>
              </a:rPr>
              <a:t>Педагоги могут на основе полученной обратной связи переориентировать преподавание так, чтобы </a:t>
            </a:r>
            <a:r>
              <a:rPr lang="ru-RU" sz="1200" kern="1200" baseline="0" dirty="0" smtClean="0">
                <a:solidFill>
                  <a:schemeClr val="tx1"/>
                </a:solidFill>
                <a:latin typeface="+mn-lt"/>
                <a:ea typeface="+mn-ea"/>
                <a:cs typeface="+mn-cs"/>
              </a:rPr>
              <a:t>дети учились </a:t>
            </a:r>
            <a:r>
              <a:rPr lang="ru-RU" sz="1200" kern="1200" baseline="0" dirty="0" smtClean="0">
                <a:solidFill>
                  <a:schemeClr val="tx1"/>
                </a:solidFill>
                <a:latin typeface="+mn-lt"/>
                <a:ea typeface="+mn-ea"/>
                <a:cs typeface="+mn-cs"/>
              </a:rPr>
              <a:t>более активно и более эффективно. Учащиеся могут через домашнюю самостоятельную </a:t>
            </a:r>
            <a:r>
              <a:rPr lang="ru-RU" sz="1200" kern="1200" baseline="0" dirty="0" smtClean="0">
                <a:solidFill>
                  <a:schemeClr val="tx1"/>
                </a:solidFill>
                <a:latin typeface="+mn-lt"/>
                <a:ea typeface="+mn-ea"/>
                <a:cs typeface="+mn-cs"/>
              </a:rPr>
              <a:t>работу корректировать </a:t>
            </a:r>
            <a:r>
              <a:rPr lang="ru-RU" sz="1200" kern="1200" baseline="0" dirty="0" smtClean="0">
                <a:solidFill>
                  <a:schemeClr val="tx1"/>
                </a:solidFill>
                <a:latin typeface="+mn-lt"/>
                <a:ea typeface="+mn-ea"/>
                <a:cs typeface="+mn-cs"/>
              </a:rPr>
              <a:t>свой путь движения в учебном материале.</a:t>
            </a:r>
          </a:p>
          <a:p>
            <a:r>
              <a:rPr lang="ru-RU" sz="1200" kern="1200" baseline="0" dirty="0" smtClean="0">
                <a:solidFill>
                  <a:schemeClr val="tx1"/>
                </a:solidFill>
                <a:latin typeface="+mn-lt"/>
                <a:ea typeface="+mn-ea"/>
                <a:cs typeface="+mn-cs"/>
              </a:rPr>
              <a:t>Формирующее оценивание необходимо как учителю, так и ученику для того, чтобы проводить диагностику, как идёт процесс обучения/учения на начальной и промежуточной, а не только конечной стадии и - если данные окажутся неудовлетворительными – на основе полученной информации внести в него</a:t>
            </a:r>
          </a:p>
          <a:p>
            <a:r>
              <a:rPr lang="ru-RU" sz="1200" kern="1200" baseline="0" dirty="0" smtClean="0">
                <a:solidFill>
                  <a:schemeClr val="tx1"/>
                </a:solidFill>
                <a:latin typeface="+mn-lt"/>
                <a:ea typeface="+mn-ea"/>
                <a:cs typeface="+mn-cs"/>
              </a:rPr>
              <a:t>необходимые изменения по совершенствованию качества учебной деятельности (учения). Именно это стоит за определением формирующего оценивания как </a:t>
            </a:r>
            <a:r>
              <a:rPr lang="ru-RU" sz="1200" b="1" kern="1200" baseline="0" dirty="0" smtClean="0">
                <a:solidFill>
                  <a:schemeClr val="tx1"/>
                </a:solidFill>
                <a:latin typeface="+mn-lt"/>
                <a:ea typeface="+mn-ea"/>
                <a:cs typeface="+mn-cs"/>
              </a:rPr>
              <a:t>оценивания для обучения.</a:t>
            </a:r>
          </a:p>
          <a:p>
            <a:endParaRPr lang="ru-RU" sz="1200" b="1"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Предметом </a:t>
            </a:r>
            <a:r>
              <a:rPr lang="ru-RU" sz="1200" i="1" kern="1200" baseline="0" dirty="0" smtClean="0">
                <a:solidFill>
                  <a:schemeClr val="tx1"/>
                </a:solidFill>
                <a:latin typeface="+mn-lt"/>
                <a:ea typeface="+mn-ea"/>
                <a:cs typeface="+mn-cs"/>
              </a:rPr>
              <a:t>текущего (формирующего) оценивания является </a:t>
            </a:r>
            <a:r>
              <a:rPr lang="ru-RU" sz="1200" i="1" kern="1200" baseline="0" dirty="0" err="1" smtClean="0">
                <a:solidFill>
                  <a:schemeClr val="tx1"/>
                </a:solidFill>
                <a:latin typeface="+mn-lt"/>
                <a:ea typeface="+mn-ea"/>
                <a:cs typeface="+mn-cs"/>
              </a:rPr>
              <a:t>операциональный</a:t>
            </a:r>
            <a:r>
              <a:rPr lang="ru-RU" sz="1200" i="1" kern="1200" baseline="0" dirty="0" smtClean="0">
                <a:solidFill>
                  <a:schemeClr val="tx1"/>
                </a:solidFill>
                <a:latin typeface="+mn-lt"/>
                <a:ea typeface="+mn-ea"/>
                <a:cs typeface="+mn-cs"/>
              </a:rPr>
              <a:t> состав предметных </a:t>
            </a:r>
            <a:r>
              <a:rPr lang="ru-RU" sz="1200" kern="1200" baseline="0" dirty="0" smtClean="0">
                <a:solidFill>
                  <a:schemeClr val="tx1"/>
                </a:solidFill>
                <a:latin typeface="+mn-lt"/>
                <a:ea typeface="+mn-ea"/>
                <a:cs typeface="+mn-cs"/>
              </a:rPr>
              <a:t>способов действия и ключевых компетентностей. Такое оценивание производится как самим обучающимся, так и учителем и осуществляет две важные функции: </a:t>
            </a:r>
            <a:r>
              <a:rPr lang="ru-RU" sz="1200" b="1" i="1" kern="1200" baseline="0" dirty="0" smtClean="0">
                <a:solidFill>
                  <a:schemeClr val="tx1"/>
                </a:solidFill>
                <a:latin typeface="+mn-lt"/>
                <a:ea typeface="+mn-ea"/>
                <a:cs typeface="+mn-cs"/>
              </a:rPr>
              <a:t>диагностическую и коррекционную. </a:t>
            </a:r>
            <a:endParaRPr lang="ru-RU" sz="1200" b="1" i="1" kern="1200" baseline="0" dirty="0" smtClean="0">
              <a:solidFill>
                <a:schemeClr val="tx1"/>
              </a:solidFill>
              <a:latin typeface="+mn-lt"/>
              <a:ea typeface="+mn-ea"/>
              <a:cs typeface="+mn-cs"/>
            </a:endParaRPr>
          </a:p>
          <a:p>
            <a:r>
              <a:rPr lang="ru-RU" sz="1200" b="1" i="1" kern="1200" baseline="0" dirty="0" smtClean="0">
                <a:solidFill>
                  <a:schemeClr val="tx1"/>
                </a:solidFill>
                <a:latin typeface="+mn-lt"/>
                <a:ea typeface="+mn-ea"/>
                <a:cs typeface="+mn-cs"/>
              </a:rPr>
              <a:t>Цель </a:t>
            </a:r>
            <a:r>
              <a:rPr lang="ru-RU" sz="1200" kern="1200" baseline="0" dirty="0" smtClean="0">
                <a:solidFill>
                  <a:schemeClr val="tx1"/>
                </a:solidFill>
                <a:latin typeface="+mn-lt"/>
                <a:ea typeface="+mn-ea"/>
                <a:cs typeface="+mn-cs"/>
              </a:rPr>
              <a:t>такого </a:t>
            </a:r>
            <a:r>
              <a:rPr lang="ru-RU" sz="1200" kern="1200" baseline="0" dirty="0" smtClean="0">
                <a:solidFill>
                  <a:schemeClr val="tx1"/>
                </a:solidFill>
                <a:latin typeface="+mn-lt"/>
                <a:ea typeface="+mn-ea"/>
                <a:cs typeface="+mn-cs"/>
              </a:rPr>
              <a:t>оценивания – увидеть проблемы и трудности в освоении предметных способов действия и компетентностей и наметить план работы по ликвидации возникших проблем и трудностей.</a:t>
            </a:r>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Описать суть внутреннего (формирующего) оценивания можно следующей метафорой: «Если представить учеников в образе растений, то внешнее (суммирующее) оценивание растений есть процесс простого измерения их роста. Результаты измерений могут быть интересны для сравнения и анализа, но сами по себе они не влияют на рост растений. Внутреннее (формирующее) оценивание, наоборот, сродни подкормке и поливу растений, являя собой то, что напрямую влияет на их рост»</a:t>
            </a:r>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настоящее время существуют различные программные решения для диагностики и оценки уровня усвоения учебного материала учащимися по выбранному образовательному предмету. </a:t>
            </a:r>
          </a:p>
          <a:p>
            <a:r>
              <a:rPr lang="en-US" dirty="0" smtClean="0"/>
              <a:t>https://www.youtube.com/watch?v=C-zuF_KIbDI</a:t>
            </a:r>
            <a:endParaRPr lang="ru-RU" dirty="0" smtClean="0"/>
          </a:p>
          <a:p>
            <a:r>
              <a:rPr lang="en-US" sz="1200" b="0" i="0" u="none" strike="noStrike" kern="1200" dirty="0" smtClean="0">
                <a:solidFill>
                  <a:schemeClr val="tx1"/>
                </a:solidFill>
                <a:latin typeface="+mn-lt"/>
                <a:ea typeface="+mn-ea"/>
                <a:cs typeface="+mn-cs"/>
                <a:hlinkClick r:id="rId3"/>
              </a:rPr>
              <a:t>https://youtu.be/eXioHDZGxxY</a:t>
            </a:r>
            <a:endParaRPr lang="ru-RU" sz="1200" b="0" i="0" u="none" strike="noStrike" kern="1200" dirty="0" smtClean="0">
              <a:solidFill>
                <a:schemeClr val="tx1"/>
              </a:solidFill>
              <a:latin typeface="+mn-lt"/>
              <a:ea typeface="+mn-ea"/>
              <a:cs typeface="+mn-cs"/>
            </a:endParaRPr>
          </a:p>
          <a:p>
            <a:r>
              <a:rPr lang="en-US" dirty="0" smtClean="0"/>
              <a:t>http://m25.chern.org.ru/moodle/course/view.php?id=3</a:t>
            </a:r>
            <a:endParaRPr lang="ru-RU" dirty="0" smtClean="0"/>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https://drive.google.com/file/d/0BzJqd4ZKCnrocUQtYVVLRUVYOUE/view</a:t>
            </a:r>
            <a:endParaRPr lang="ru-RU" dirty="0" smtClean="0"/>
          </a:p>
          <a:p>
            <a:r>
              <a:rPr lang="en-US" dirty="0" smtClean="0"/>
              <a:t>https://www.youtube.com/watch?v=sMDhFJpbP1w</a:t>
            </a:r>
            <a:endParaRPr lang="ru-RU" dirty="0" smtClean="0"/>
          </a:p>
        </p:txBody>
      </p:sp>
      <p:sp>
        <p:nvSpPr>
          <p:cNvPr id="4" name="Номер слайда 3"/>
          <p:cNvSpPr>
            <a:spLocks noGrp="1"/>
          </p:cNvSpPr>
          <p:nvPr>
            <p:ph type="sldNum" sz="quarter" idx="10"/>
          </p:nvPr>
        </p:nvSpPr>
        <p:spPr/>
        <p:txBody>
          <a:bodyPr/>
          <a:lstStyle/>
          <a:p>
            <a:fld id="{6EC36EDA-F24C-4BA0-A3A1-978D4A68361D}"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en-US" dirty="0" smtClean="0"/>
              <a:t>http://nitforyou.com/index.php/2016/11/14/interaktivnye-sistemy-oprosa/</a:t>
            </a:r>
            <a:endParaRPr lang="ru-RU" dirty="0" smtClean="0"/>
          </a:p>
          <a:p>
            <a:r>
              <a:rPr lang="ru-RU" sz="1200" b="1" i="0" kern="1200" dirty="0" smtClean="0">
                <a:solidFill>
                  <a:schemeClr val="tx1"/>
                </a:solidFill>
                <a:latin typeface="+mn-lt"/>
                <a:ea typeface="+mn-ea"/>
                <a:cs typeface="+mn-cs"/>
              </a:rPr>
              <a:t>Системы опроса</a:t>
            </a:r>
            <a:r>
              <a:rPr lang="ru-RU" sz="1200" b="0" i="0" kern="1200" dirty="0" smtClean="0">
                <a:solidFill>
                  <a:schemeClr val="tx1"/>
                </a:solidFill>
                <a:latin typeface="+mn-lt"/>
                <a:ea typeface="+mn-ea"/>
                <a:cs typeface="+mn-cs"/>
              </a:rPr>
              <a:t> – это незаменимый программно-аппаратный комплекс, созданный для сферы образования и образовательных услуг. Он позволяет по максимуму упростить и ускорить процессы тестирования обучающихся на предмет проверки полученных знаний. Кроме того, этот продукт дает возможность сделать в разы эффективнее процедуру получения обратной связи докладчику или преподавателю от аудитории.</a:t>
            </a:r>
          </a:p>
          <a:p>
            <a:r>
              <a:rPr lang="ru-RU" sz="1200" b="0" i="0" kern="1200" dirty="0" smtClean="0">
                <a:solidFill>
                  <a:schemeClr val="tx1"/>
                </a:solidFill>
                <a:latin typeface="+mn-lt"/>
                <a:ea typeface="+mn-ea"/>
                <a:cs typeface="+mn-cs"/>
              </a:rPr>
              <a:t>Система состоит из:</a:t>
            </a:r>
          </a:p>
          <a:p>
            <a:r>
              <a:rPr lang="ru-RU" sz="1200" b="0" i="0" kern="1200" dirty="0" err="1" smtClean="0">
                <a:solidFill>
                  <a:schemeClr val="tx1"/>
                </a:solidFill>
                <a:latin typeface="+mn-lt"/>
                <a:ea typeface="+mn-ea"/>
                <a:cs typeface="+mn-cs"/>
              </a:rPr>
              <a:t>радиопультов</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ресивера;</a:t>
            </a:r>
          </a:p>
          <a:p>
            <a:r>
              <a:rPr lang="ru-RU" sz="1200" b="0" i="0" kern="1200" dirty="0" smtClean="0">
                <a:solidFill>
                  <a:schemeClr val="tx1"/>
                </a:solidFill>
                <a:latin typeface="+mn-lt"/>
                <a:ea typeface="+mn-ea"/>
                <a:cs typeface="+mn-cs"/>
              </a:rPr>
              <a:t>программного обеспечения;</a:t>
            </a:r>
          </a:p>
          <a:p>
            <a:r>
              <a:rPr lang="ru-RU" sz="1200" b="0" i="0" kern="1200" dirty="0" smtClean="0">
                <a:solidFill>
                  <a:schemeClr val="tx1"/>
                </a:solidFill>
                <a:latin typeface="+mn-lt"/>
                <a:ea typeface="+mn-ea"/>
                <a:cs typeface="+mn-cs"/>
              </a:rPr>
              <a:t>кейса для переноски;</a:t>
            </a:r>
          </a:p>
          <a:p>
            <a:r>
              <a:rPr lang="ru-RU" sz="1200" b="0" i="0" kern="1200" dirty="0" smtClean="0">
                <a:solidFill>
                  <a:schemeClr val="tx1"/>
                </a:solidFill>
                <a:latin typeface="+mn-lt"/>
                <a:ea typeface="+mn-ea"/>
                <a:cs typeface="+mn-cs"/>
              </a:rPr>
              <a:t>комплекта сопроводительной документации.</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Простая статистическая иллюстрация — 85% аудитории выражает готовность ответить на вопрос преподавателя, если это можно сделать нажатием на кнопку на терминале интерактивной системы опроса. Всего 29% готовы ответить поднятием руки, и удручающие 13% захотят сделать это, если ответ принимается в устной форме.</a:t>
            </a:r>
          </a:p>
          <a:p>
            <a:r>
              <a:rPr lang="ru-RU" sz="1200" b="0" i="0" kern="1200" dirty="0" smtClean="0">
                <a:solidFill>
                  <a:schemeClr val="tx1"/>
                </a:solidFill>
                <a:latin typeface="+mn-lt"/>
                <a:ea typeface="+mn-ea"/>
                <a:cs typeface="+mn-cs"/>
              </a:rPr>
              <a:t>Это легко объяснить: системы опроса помимо прочего также эффективны за счет обеспечения условной анонимности отвечающего — исчезает страх дать неправильный ответ, и студенты раскрепощаются (впрочем, педагог без труда может установить историю ответов каждого ученика, анонимность в данном случае работает только по отношению учеников к своим одноклассникам).</a:t>
            </a: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C36EDA-F24C-4BA0-A3A1-978D4A68361D}"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B6DD2E-E098-46E5-9112-47FEACDF8E3B}"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F9FE3-EE1F-4F9F-836B-BB998704FF2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6DD2E-E098-46E5-9112-47FEACDF8E3B}" type="datetimeFigureOut">
              <a:rPr lang="ru-RU" smtClean="0"/>
              <a:pPr/>
              <a:t>17.11.2016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F9FE3-EE1F-4F9F-836B-BB998704FF2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itforyou.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nitforyou.com/index.php/2016/07/27/socrative/" TargetMode="External"/><Relationship Id="rId3" Type="http://schemas.openxmlformats.org/officeDocument/2006/relationships/hyperlink" Target="http://nitforyou.com/index.php/2016/09/10/quizxpress/" TargetMode="External"/><Relationship Id="rId7" Type="http://schemas.openxmlformats.org/officeDocument/2006/relationships/hyperlink" Target="http://nitforyou.com/index.php/2016/07/20/triven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nitforyou.com/index.php/2016/07/20/kahoot/" TargetMode="External"/><Relationship Id="rId5" Type="http://schemas.openxmlformats.org/officeDocument/2006/relationships/hyperlink" Target="http://nitforyou.com/index.php/2016/07/20/quizizz/" TargetMode="External"/><Relationship Id="rId4" Type="http://schemas.openxmlformats.org/officeDocument/2006/relationships/hyperlink" Target="http://nitforyou.com/index.php/2016/08/06/lecture-rac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nitforyou.com/index.php/2016/07/18/learningapp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nitforyou.com/index.php/2016/07/23/educapla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nitforyou.com/index.php/2016/07/18/classtools-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itforyou.com/index.php/2016/10/13/wiz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hyperlink" Target="https://quickworksheets.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nitforyou.com/index.php/2016/07/23/vocabulary-worksheet-factor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www.teachers-pet.org/index.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itforyou.com/index.php/2016/07/21/mytes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nitforyou.com/index.php/2016/09/09/jclic/" TargetMode="External"/><Relationship Id="rId5" Type="http://schemas.openxmlformats.org/officeDocument/2006/relationships/hyperlink" Target="http://nitforyou.com/index.php/2016/11/08/ispring-rossijskij-soft/" TargetMode="External"/><Relationship Id="rId4" Type="http://schemas.openxmlformats.org/officeDocument/2006/relationships/hyperlink" Target="http://nitforyou.com/index.php/2016/07/21/i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Инструменты оценивания работы учащегося</a:t>
            </a:r>
          </a:p>
        </p:txBody>
      </p:sp>
      <p:sp>
        <p:nvSpPr>
          <p:cNvPr id="3" name="Подзаголовок 2"/>
          <p:cNvSpPr>
            <a:spLocks noGrp="1"/>
          </p:cNvSpPr>
          <p:nvPr>
            <p:ph type="subTitle" idx="1"/>
          </p:nvPr>
        </p:nvSpPr>
        <p:spPr/>
        <p:txBody>
          <a:bodyPr>
            <a:normAutofit fontScale="55000" lnSpcReduction="20000"/>
          </a:bodyPr>
          <a:lstStyle/>
          <a:p>
            <a:r>
              <a:rPr lang="ru-RU" dirty="0" err="1" smtClean="0">
                <a:solidFill>
                  <a:schemeClr val="tx1"/>
                </a:solidFill>
              </a:rPr>
              <a:t>Пуляевская</a:t>
            </a:r>
            <a:r>
              <a:rPr lang="ru-RU" dirty="0" smtClean="0">
                <a:solidFill>
                  <a:schemeClr val="tx1"/>
                </a:solidFill>
              </a:rPr>
              <a:t> Александра Михайловна,</a:t>
            </a:r>
          </a:p>
          <a:p>
            <a:r>
              <a:rPr lang="ru-RU" dirty="0" smtClean="0">
                <a:solidFill>
                  <a:schemeClr val="tx1"/>
                </a:solidFill>
              </a:rPr>
              <a:t>Методист по ИКТ –компетентности и </a:t>
            </a:r>
            <a:r>
              <a:rPr lang="ru-RU" dirty="0" err="1" smtClean="0">
                <a:solidFill>
                  <a:schemeClr val="tx1"/>
                </a:solidFill>
              </a:rPr>
              <a:t>медиаобразованию</a:t>
            </a:r>
            <a:r>
              <a:rPr lang="ru-RU" dirty="0" smtClean="0">
                <a:solidFill>
                  <a:schemeClr val="tx1"/>
                </a:solidFill>
              </a:rPr>
              <a:t> педагогов , преподаватель  </a:t>
            </a:r>
            <a:r>
              <a:rPr lang="ru-RU" dirty="0">
                <a:solidFill>
                  <a:schemeClr val="tx1"/>
                </a:solidFill>
              </a:rPr>
              <a:t>НОЧУ ДПО «</a:t>
            </a:r>
            <a:r>
              <a:rPr lang="ru-RU" dirty="0" err="1">
                <a:solidFill>
                  <a:schemeClr val="tx1"/>
                </a:solidFill>
              </a:rPr>
              <a:t>Сова-Стадиум</a:t>
            </a:r>
            <a:r>
              <a:rPr lang="ru-RU" dirty="0">
                <a:solidFill>
                  <a:schemeClr val="tx1"/>
                </a:solidFill>
              </a:rPr>
              <a:t>» (</a:t>
            </a:r>
            <a:r>
              <a:rPr lang="en-US" dirty="0" err="1">
                <a:solidFill>
                  <a:schemeClr val="tx1"/>
                </a:solidFill>
              </a:rPr>
              <a:t>Sova-Studium</a:t>
            </a:r>
            <a:r>
              <a:rPr lang="en-US" dirty="0" smtClean="0">
                <a:solidFill>
                  <a:schemeClr val="tx1"/>
                </a:solidFill>
              </a:rPr>
              <a:t>)</a:t>
            </a:r>
            <a:r>
              <a:rPr lang="ru-RU" dirty="0" smtClean="0">
                <a:solidFill>
                  <a:schemeClr val="tx1"/>
                </a:solidFill>
              </a:rPr>
              <a:t>, автор </a:t>
            </a:r>
            <a:r>
              <a:rPr lang="ru-RU" dirty="0" err="1" smtClean="0">
                <a:solidFill>
                  <a:schemeClr val="tx1"/>
                </a:solidFill>
              </a:rPr>
              <a:t>веб-проекта</a:t>
            </a:r>
            <a:r>
              <a:rPr lang="ru-RU" dirty="0" smtClean="0">
                <a:solidFill>
                  <a:schemeClr val="tx1"/>
                </a:solidFill>
              </a:rPr>
              <a:t> «</a:t>
            </a:r>
            <a:r>
              <a:rPr lang="en-US" dirty="0" smtClean="0">
                <a:solidFill>
                  <a:schemeClr val="tx1"/>
                </a:solidFill>
                <a:hlinkClick r:id="rId3"/>
              </a:rPr>
              <a:t>NIT for You</a:t>
            </a:r>
            <a:r>
              <a:rPr lang="ru-RU" dirty="0" smtClean="0">
                <a:solidFill>
                  <a:schemeClr val="tx1"/>
                </a:solidFill>
              </a:rPr>
              <a:t>», организатор всероссийских и международных конкурсов в об</a:t>
            </a:r>
            <a:r>
              <a:rPr lang="ru-RU" dirty="0">
                <a:solidFill>
                  <a:schemeClr val="tx1"/>
                </a:solidFill>
              </a:rPr>
              <a:t>л</a:t>
            </a:r>
            <a:r>
              <a:rPr lang="ru-RU" dirty="0" smtClean="0">
                <a:solidFill>
                  <a:schemeClr val="tx1"/>
                </a:solidFill>
              </a:rPr>
              <a:t>асти информационных технологий для педагогов и учащихся</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Т</a:t>
            </a:r>
            <a:r>
              <a:rPr lang="ru-RU" dirty="0" smtClean="0"/>
              <a:t>иповые возможности</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Выставление </a:t>
            </a:r>
            <a:r>
              <a:rPr lang="ru-RU" b="1" dirty="0"/>
              <a:t>веса</a:t>
            </a:r>
            <a:r>
              <a:rPr lang="ru-RU" dirty="0"/>
              <a:t> или балла каждого вопроса в </a:t>
            </a:r>
            <a:r>
              <a:rPr lang="ru-RU" dirty="0" smtClean="0"/>
              <a:t>тесте.</a:t>
            </a:r>
            <a:endParaRPr lang="ru-RU" dirty="0"/>
          </a:p>
          <a:p>
            <a:r>
              <a:rPr lang="ru-RU" dirty="0" smtClean="0"/>
              <a:t>Поддержка </a:t>
            </a:r>
            <a:r>
              <a:rPr lang="ru-RU" b="1" dirty="0"/>
              <a:t>различных типов вопросов: </a:t>
            </a:r>
            <a:r>
              <a:rPr lang="ru-RU" dirty="0"/>
              <a:t>одиночный выбор, множественный выбор, ввод ответа с клавиатуры, вопрос на </a:t>
            </a:r>
            <a:r>
              <a:rPr lang="ru-RU" dirty="0" smtClean="0"/>
              <a:t>соответствие и другие.</a:t>
            </a:r>
            <a:endParaRPr lang="ru-RU" dirty="0"/>
          </a:p>
          <a:p>
            <a:r>
              <a:rPr lang="ru-RU" dirty="0" smtClean="0"/>
              <a:t>Поддержка </a:t>
            </a:r>
            <a:r>
              <a:rPr lang="ru-RU" b="1" dirty="0"/>
              <a:t>различных вариантов тестирования</a:t>
            </a:r>
            <a:r>
              <a:rPr lang="ru-RU" dirty="0"/>
              <a:t>: смешивание </a:t>
            </a:r>
            <a:r>
              <a:rPr lang="ru-RU" dirty="0" smtClean="0"/>
              <a:t>вопросов, последовательно </a:t>
            </a:r>
            <a:r>
              <a:rPr lang="ru-RU" dirty="0"/>
              <a:t>– вопросы задаются в порядке их расположения в тесте; с учетом тем – в начале Тема №1, затем Тема №2 и т.д.). Количество вопросов по каждой теме может быть различно.</a:t>
            </a:r>
          </a:p>
          <a:p>
            <a:r>
              <a:rPr lang="ru-RU" dirty="0" smtClean="0"/>
              <a:t>Поддержка </a:t>
            </a:r>
            <a:r>
              <a:rPr lang="ru-RU" b="1" dirty="0"/>
              <a:t>работы в сети</a:t>
            </a:r>
            <a:r>
              <a:rPr lang="ru-RU" dirty="0"/>
              <a:t>.</a:t>
            </a:r>
          </a:p>
          <a:p>
            <a:r>
              <a:rPr lang="ru-RU" dirty="0" smtClean="0"/>
              <a:t>Ведение </a:t>
            </a:r>
            <a:r>
              <a:rPr lang="ru-RU" b="1" dirty="0"/>
              <a:t>полного протокола </a:t>
            </a:r>
            <a:r>
              <a:rPr lang="ru-RU" dirty="0"/>
              <a:t>тестирования.</a:t>
            </a:r>
          </a:p>
          <a:p>
            <a:r>
              <a:rPr lang="ru-RU" dirty="0" smtClean="0"/>
              <a:t>Использование </a:t>
            </a:r>
            <a:r>
              <a:rPr lang="ru-RU" b="1" dirty="0"/>
              <a:t>рисунков, </a:t>
            </a:r>
            <a:r>
              <a:rPr lang="ru-RU" b="1" dirty="0" err="1"/>
              <a:t>мультимедийных</a:t>
            </a:r>
            <a:r>
              <a:rPr lang="ru-RU" b="1" dirty="0"/>
              <a:t> файлов </a:t>
            </a:r>
            <a:r>
              <a:rPr lang="ru-RU" dirty="0"/>
              <a:t>и любых OLE-объектов непосредственно в тексте вопроса.</a:t>
            </a:r>
          </a:p>
          <a:p>
            <a:r>
              <a:rPr lang="ru-RU" b="1" dirty="0" smtClean="0"/>
              <a:t>Форматирование</a:t>
            </a:r>
            <a:r>
              <a:rPr lang="ru-RU" dirty="0" smtClean="0"/>
              <a:t> </a:t>
            </a:r>
            <a:r>
              <a:rPr lang="ru-RU" dirty="0"/>
              <a:t>теста вопросов (каждый символ может быть написан своим шрифтом, цветом и так далее</a:t>
            </a:r>
            <a:r>
              <a:rPr lang="ru-RU" dirty="0" smtClean="0"/>
              <a:t>). </a:t>
            </a:r>
          </a:p>
          <a:p>
            <a:r>
              <a:rPr lang="ru-RU" dirty="0" smtClean="0"/>
              <a:t>Возможность </a:t>
            </a:r>
            <a:r>
              <a:rPr lang="ru-RU" b="1" dirty="0"/>
              <a:t>ограничения времени </a:t>
            </a:r>
            <a:r>
              <a:rPr lang="ru-RU" dirty="0"/>
              <a:t>тестирования</a:t>
            </a:r>
          </a:p>
          <a:p>
            <a:r>
              <a:rPr lang="ru-RU" dirty="0" smtClean="0"/>
              <a:t>Предварительный </a:t>
            </a:r>
            <a:r>
              <a:rPr lang="ru-RU" b="1" dirty="0"/>
              <a:t>просмотр теста</a:t>
            </a:r>
            <a:r>
              <a:rPr lang="ru-RU" dirty="0"/>
              <a:t>.</a:t>
            </a:r>
          </a:p>
          <a:p>
            <a:r>
              <a:rPr lang="ru-RU" b="1" dirty="0" smtClean="0"/>
              <a:t>Печать </a:t>
            </a:r>
            <a:r>
              <a:rPr lang="ru-RU" b="1" dirty="0"/>
              <a:t>теста</a:t>
            </a:r>
            <a:r>
              <a:rPr lang="ru-RU" dirty="0"/>
              <a:t>: только вопросы, вопросы и </a:t>
            </a:r>
            <a:r>
              <a:rPr lang="ru-RU" dirty="0" smtClean="0"/>
              <a:t>ответы.</a:t>
            </a:r>
            <a:endParaRPr lang="ru-RU" dirty="0"/>
          </a:p>
          <a:p>
            <a:r>
              <a:rPr lang="ru-RU" dirty="0" smtClean="0"/>
              <a:t>Простой </a:t>
            </a:r>
            <a:r>
              <a:rPr lang="ru-RU" dirty="0"/>
              <a:t>и интуитивно понятный </a:t>
            </a:r>
            <a:r>
              <a:rPr lang="ru-RU" b="1" dirty="0"/>
              <a:t>интерфейс</a:t>
            </a:r>
            <a:r>
              <a:rPr lang="ru-RU" dirty="0" smtClean="0"/>
              <a:t>.</a:t>
            </a:r>
            <a:r>
              <a:rPr lang="ru-RU"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260648"/>
            <a:ext cx="8229600" cy="1143000"/>
          </a:xfrm>
        </p:spPr>
        <p:txBody>
          <a:bodyPr>
            <a:normAutofit fontScale="90000"/>
          </a:bodyPr>
          <a:lstStyle/>
          <a:p>
            <a:r>
              <a:rPr lang="ru-RU" dirty="0" smtClean="0"/>
              <a:t>Интерактивные системы опроса аудитории</a:t>
            </a:r>
            <a:endParaRPr lang="ru-RU" dirty="0"/>
          </a:p>
        </p:txBody>
      </p:sp>
      <p:pic>
        <p:nvPicPr>
          <p:cNvPr id="56322" name="Picture 2" descr="системы интерактивного опроса"/>
          <p:cNvPicPr>
            <a:picLocks noChangeAspect="1" noChangeArrowheads="1"/>
          </p:cNvPicPr>
          <p:nvPr/>
        </p:nvPicPr>
        <p:blipFill>
          <a:blip r:embed="rId3" cstate="print"/>
          <a:srcRect/>
          <a:stretch>
            <a:fillRect/>
          </a:stretch>
        </p:blipFill>
        <p:spPr bwMode="auto">
          <a:xfrm>
            <a:off x="2339752" y="1772816"/>
            <a:ext cx="4572000" cy="304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Инструменты мобильного тестирования</a:t>
            </a:r>
            <a:endParaRPr lang="ru-RU" dirty="0"/>
          </a:p>
        </p:txBody>
      </p:sp>
      <p:sp>
        <p:nvSpPr>
          <p:cNvPr id="6" name="Содержимое 5"/>
          <p:cNvSpPr>
            <a:spLocks noGrp="1"/>
          </p:cNvSpPr>
          <p:nvPr>
            <p:ph idx="1"/>
          </p:nvPr>
        </p:nvSpPr>
        <p:spPr/>
        <p:txBody>
          <a:bodyPr/>
          <a:lstStyle/>
          <a:p>
            <a:r>
              <a:rPr lang="en-US" dirty="0" err="1">
                <a:hlinkClick r:id="rId3"/>
              </a:rPr>
              <a:t>QuizXpress</a:t>
            </a:r>
            <a:r>
              <a:rPr lang="en-US" dirty="0">
                <a:hlinkClick r:id="rId3"/>
              </a:rPr>
              <a:t> </a:t>
            </a:r>
            <a:endParaRPr lang="ru-RU" dirty="0" smtClean="0"/>
          </a:p>
          <a:p>
            <a:r>
              <a:rPr lang="en-US" dirty="0">
                <a:hlinkClick r:id="rId4"/>
              </a:rPr>
              <a:t>Lecture Racing </a:t>
            </a:r>
            <a:endParaRPr lang="ru-RU" dirty="0" smtClean="0"/>
          </a:p>
          <a:p>
            <a:r>
              <a:rPr lang="en-US" dirty="0" err="1">
                <a:hlinkClick r:id="rId5"/>
              </a:rPr>
              <a:t>Quizizz</a:t>
            </a:r>
            <a:r>
              <a:rPr lang="en-US" dirty="0">
                <a:hlinkClick r:id="rId5"/>
              </a:rPr>
              <a:t> </a:t>
            </a:r>
            <a:endParaRPr lang="ru-RU" dirty="0" smtClean="0"/>
          </a:p>
          <a:p>
            <a:r>
              <a:rPr lang="en-US" dirty="0" err="1" smtClean="0">
                <a:hlinkClick r:id="rId6"/>
              </a:rPr>
              <a:t>Kahoot</a:t>
            </a:r>
            <a:endParaRPr lang="ru-RU" dirty="0" smtClean="0"/>
          </a:p>
          <a:p>
            <a:r>
              <a:rPr lang="en-US" dirty="0" err="1">
                <a:hlinkClick r:id="rId7"/>
              </a:rPr>
              <a:t>Triventy</a:t>
            </a:r>
            <a:r>
              <a:rPr lang="en-US" dirty="0">
                <a:hlinkClick r:id="rId7"/>
              </a:rPr>
              <a:t> </a:t>
            </a:r>
            <a:endParaRPr lang="ru-RU" dirty="0" smtClean="0"/>
          </a:p>
          <a:p>
            <a:r>
              <a:rPr lang="en-US" dirty="0" err="1">
                <a:hlinkClick r:id="rId8"/>
              </a:rPr>
              <a:t>Socrative</a:t>
            </a:r>
            <a:r>
              <a:rPr lang="en-US" dirty="0">
                <a:hlinkClick r:id="rId8"/>
              </a:rPr>
              <a:t> </a:t>
            </a:r>
            <a:endParaRPr lang="en-US" dirty="0"/>
          </a:p>
          <a:p>
            <a:endParaRPr lang="en-US" dirty="0"/>
          </a:p>
          <a:p>
            <a:endParaRPr lang="en-US" dirty="0"/>
          </a:p>
          <a:p>
            <a:endParaRPr lang="en-US"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fontScale="90000"/>
          </a:bodyPr>
          <a:lstStyle/>
          <a:p>
            <a:r>
              <a:rPr lang="ru-RU" dirty="0" smtClean="0"/>
              <a:t>Документ – камеры для образования</a:t>
            </a:r>
            <a:endParaRPr lang="ru-RU" dirty="0"/>
          </a:p>
        </p:txBody>
      </p:sp>
      <p:pic>
        <p:nvPicPr>
          <p:cNvPr id="72706" name="Picture 2" descr="документ-камера"/>
          <p:cNvPicPr>
            <a:picLocks noChangeAspect="1" noChangeArrowheads="1"/>
          </p:cNvPicPr>
          <p:nvPr/>
        </p:nvPicPr>
        <p:blipFill>
          <a:blip r:embed="rId3" cstate="print"/>
          <a:srcRect/>
          <a:stretch>
            <a:fillRect/>
          </a:stretch>
        </p:blipFill>
        <p:spPr bwMode="auto">
          <a:xfrm>
            <a:off x="1907704" y="2132856"/>
            <a:ext cx="497205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Интерактивные упражнения</a:t>
            </a:r>
            <a:endParaRPr lang="ru-RU" dirty="0"/>
          </a:p>
        </p:txBody>
      </p:sp>
      <p:sp>
        <p:nvSpPr>
          <p:cNvPr id="3" name="Содержимое 2"/>
          <p:cNvSpPr>
            <a:spLocks noGrp="1"/>
          </p:cNvSpPr>
          <p:nvPr>
            <p:ph sz="half" idx="1"/>
          </p:nvPr>
        </p:nvSpPr>
        <p:spPr/>
        <p:txBody>
          <a:bodyPr/>
          <a:lstStyle/>
          <a:p>
            <a:pPr algn="ctr">
              <a:buNone/>
            </a:pPr>
            <a:r>
              <a:rPr lang="en-US" dirty="0" err="1">
                <a:hlinkClick r:id="rId3"/>
              </a:rPr>
              <a:t>L</a:t>
            </a:r>
            <a:r>
              <a:rPr lang="en-US" dirty="0" err="1" smtClean="0">
                <a:hlinkClick r:id="rId3"/>
              </a:rPr>
              <a:t>earningapps</a:t>
            </a:r>
            <a:endParaRPr lang="ru-RU" dirty="0"/>
          </a:p>
        </p:txBody>
      </p:sp>
      <p:sp>
        <p:nvSpPr>
          <p:cNvPr id="4" name="Содержимое 3"/>
          <p:cNvSpPr>
            <a:spLocks noGrp="1"/>
          </p:cNvSpPr>
          <p:nvPr>
            <p:ph sz="half" idx="2"/>
          </p:nvPr>
        </p:nvSpPr>
        <p:spPr/>
        <p:txBody>
          <a:bodyPr/>
          <a:lstStyle/>
          <a:p>
            <a:pPr algn="ctr">
              <a:buNone/>
            </a:pPr>
            <a:r>
              <a:rPr lang="en-US" dirty="0" err="1" smtClean="0">
                <a:hlinkClick r:id="rId4"/>
              </a:rPr>
              <a:t>Educaplay</a:t>
            </a:r>
            <a:endParaRPr lang="ru-RU" dirty="0"/>
          </a:p>
        </p:txBody>
      </p:sp>
      <p:pic>
        <p:nvPicPr>
          <p:cNvPr id="29698" name="Picture 2" descr="learningapps"/>
          <p:cNvPicPr>
            <a:picLocks noChangeAspect="1" noChangeArrowheads="1"/>
          </p:cNvPicPr>
          <p:nvPr/>
        </p:nvPicPr>
        <p:blipFill>
          <a:blip r:embed="rId5" cstate="print"/>
          <a:srcRect/>
          <a:stretch>
            <a:fillRect/>
          </a:stretch>
        </p:blipFill>
        <p:spPr bwMode="auto">
          <a:xfrm>
            <a:off x="899592" y="2420888"/>
            <a:ext cx="3143250" cy="2857500"/>
          </a:xfrm>
          <a:prstGeom prst="rect">
            <a:avLst/>
          </a:prstGeom>
          <a:noFill/>
        </p:spPr>
      </p:pic>
      <p:pic>
        <p:nvPicPr>
          <p:cNvPr id="29700" name="Picture 4" descr="Виды заданий"/>
          <p:cNvPicPr>
            <a:picLocks noChangeAspect="1" noChangeArrowheads="1"/>
          </p:cNvPicPr>
          <p:nvPr/>
        </p:nvPicPr>
        <p:blipFill>
          <a:blip r:embed="rId6" cstate="print"/>
          <a:srcRect/>
          <a:stretch>
            <a:fillRect/>
          </a:stretch>
        </p:blipFill>
        <p:spPr bwMode="auto">
          <a:xfrm>
            <a:off x="4355976" y="2348880"/>
            <a:ext cx="4638675" cy="16573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l="15825" t="10080" r="18498" b="19361"/>
          <a:stretch>
            <a:fillRect/>
          </a:stretch>
        </p:blipFill>
        <p:spPr bwMode="auto">
          <a:xfrm>
            <a:off x="179512" y="692696"/>
            <a:ext cx="8698395" cy="52565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l="15592" t="10080" r="19676" b="12641"/>
          <a:stretch>
            <a:fillRect/>
          </a:stretch>
        </p:blipFill>
        <p:spPr bwMode="auto">
          <a:xfrm>
            <a:off x="467543" y="404664"/>
            <a:ext cx="8578345" cy="57606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l="24097" t="10920" r="25346" b="30281"/>
          <a:stretch>
            <a:fillRect/>
          </a:stretch>
        </p:blipFill>
        <p:spPr bwMode="auto">
          <a:xfrm>
            <a:off x="683568" y="764704"/>
            <a:ext cx="7704856" cy="50405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Шаблоны и генераторы</a:t>
            </a:r>
            <a:endParaRPr lang="ru-RU" dirty="0"/>
          </a:p>
        </p:txBody>
      </p:sp>
      <p:sp>
        <p:nvSpPr>
          <p:cNvPr id="3" name="Содержимое 2"/>
          <p:cNvSpPr>
            <a:spLocks noGrp="1"/>
          </p:cNvSpPr>
          <p:nvPr>
            <p:ph idx="1"/>
          </p:nvPr>
        </p:nvSpPr>
        <p:spPr/>
        <p:txBody>
          <a:bodyPr/>
          <a:lstStyle/>
          <a:p>
            <a:pPr algn="ctr" fontAlgn="base">
              <a:buNone/>
            </a:pPr>
            <a:r>
              <a:rPr lang="en-US" dirty="0" err="1">
                <a:hlinkClick r:id="rId3"/>
              </a:rPr>
              <a:t>Classtools</a:t>
            </a:r>
            <a:endParaRPr lang="en-US" dirty="0"/>
          </a:p>
        </p:txBody>
      </p:sp>
      <p:pic>
        <p:nvPicPr>
          <p:cNvPr id="31746" name="Picture 2"/>
          <p:cNvPicPr>
            <a:picLocks noChangeAspect="1" noChangeArrowheads="1"/>
          </p:cNvPicPr>
          <p:nvPr/>
        </p:nvPicPr>
        <p:blipFill>
          <a:blip r:embed="rId4" cstate="print"/>
          <a:srcRect l="10628" t="11440" r="12828" b="9601"/>
          <a:stretch>
            <a:fillRect/>
          </a:stretch>
        </p:blipFill>
        <p:spPr bwMode="auto">
          <a:xfrm>
            <a:off x="1259632" y="2204864"/>
            <a:ext cx="6808587" cy="395066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Кубик  </a:t>
            </a:r>
            <a:r>
              <a:rPr lang="ru-RU" dirty="0" err="1" smtClean="0"/>
              <a:t>Блума</a:t>
            </a:r>
            <a:endParaRPr lang="ru-RU" dirty="0"/>
          </a:p>
        </p:txBody>
      </p:sp>
      <p:pic>
        <p:nvPicPr>
          <p:cNvPr id="53250" name="Picture 2"/>
          <p:cNvPicPr>
            <a:picLocks noChangeAspect="1" noChangeArrowheads="1"/>
          </p:cNvPicPr>
          <p:nvPr/>
        </p:nvPicPr>
        <p:blipFill>
          <a:blip r:embed="rId3" cstate="print"/>
          <a:srcRect l="27638" t="12280" r="28893" b="9601"/>
          <a:stretch>
            <a:fillRect/>
          </a:stretch>
        </p:blipFill>
        <p:spPr bwMode="auto">
          <a:xfrm>
            <a:off x="5796015" y="1124744"/>
            <a:ext cx="3347985" cy="3384376"/>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l="30472" t="43150" r="30783" b="9601"/>
          <a:stretch>
            <a:fillRect/>
          </a:stretch>
        </p:blipFill>
        <p:spPr bwMode="auto">
          <a:xfrm>
            <a:off x="179512" y="1340768"/>
            <a:ext cx="4198866" cy="2880320"/>
          </a:xfrm>
          <a:prstGeom prst="rect">
            <a:avLst/>
          </a:prstGeom>
          <a:noFill/>
          <a:ln w="9525">
            <a:noFill/>
            <a:miter lim="800000"/>
            <a:headEnd/>
            <a:tailEnd/>
          </a:ln>
        </p:spPr>
      </p:pic>
      <p:pic>
        <p:nvPicPr>
          <p:cNvPr id="53252" name="Picture 4"/>
          <p:cNvPicPr>
            <a:picLocks noChangeAspect="1" noChangeArrowheads="1"/>
          </p:cNvPicPr>
          <p:nvPr/>
        </p:nvPicPr>
        <p:blipFill>
          <a:blip r:embed="rId5" cstate="print"/>
          <a:srcRect l="30472" t="13960" r="30783" b="9601"/>
          <a:stretch>
            <a:fillRect/>
          </a:stretch>
        </p:blipFill>
        <p:spPr bwMode="auto">
          <a:xfrm>
            <a:off x="3059832" y="3645024"/>
            <a:ext cx="2736304" cy="30366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Оценивание – это основное средство</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b="1" dirty="0" smtClean="0"/>
              <a:t>измерения </a:t>
            </a:r>
            <a:r>
              <a:rPr lang="ru-RU" b="1" dirty="0"/>
              <a:t>достижений</a:t>
            </a:r>
            <a:r>
              <a:rPr lang="ru-RU" dirty="0"/>
              <a:t> и диагностики проблем обучения, </a:t>
            </a:r>
            <a:endParaRPr lang="ru-RU" dirty="0" smtClean="0"/>
          </a:p>
          <a:p>
            <a:pPr algn="just"/>
            <a:r>
              <a:rPr lang="ru-RU" dirty="0" smtClean="0"/>
              <a:t>осуществления </a:t>
            </a:r>
            <a:r>
              <a:rPr lang="ru-RU" b="1" dirty="0"/>
              <a:t>обратной связи</a:t>
            </a:r>
            <a:r>
              <a:rPr lang="ru-RU" dirty="0" smtClean="0"/>
              <a:t>,</a:t>
            </a:r>
          </a:p>
          <a:p>
            <a:pPr algn="just"/>
            <a:r>
              <a:rPr lang="ru-RU" b="1" dirty="0" smtClean="0"/>
              <a:t>оповещения </a:t>
            </a:r>
            <a:r>
              <a:rPr lang="ru-RU" dirty="0"/>
              <a:t>участников образовательного процесса (учеников класса, учителей, родителей и государства) </a:t>
            </a:r>
            <a:r>
              <a:rPr lang="ru-RU" b="1" dirty="0"/>
              <a:t>о состоянии</a:t>
            </a:r>
            <a:r>
              <a:rPr lang="ru-RU" dirty="0"/>
              <a:t>, проблемах и достижениях </a:t>
            </a:r>
            <a:r>
              <a:rPr lang="ru-RU" dirty="0" smtClean="0"/>
              <a:t>образования.</a:t>
            </a:r>
          </a:p>
          <a:p>
            <a:pPr algn="just"/>
            <a:endParaRPr lang="ru-RU" dirty="0" smtClean="0"/>
          </a:p>
          <a:p>
            <a:pPr>
              <a:buNone/>
            </a:pPr>
            <a:r>
              <a:rPr lang="ru-RU" sz="1600" b="1" dirty="0" smtClean="0"/>
              <a:t>Оценивание учебных достижений учащихся. Методическое руководство/Сост. </a:t>
            </a:r>
            <a:r>
              <a:rPr lang="ru-RU" sz="1600" dirty="0" smtClean="0"/>
              <a:t>Р. Х. Шакиров, А.А. </a:t>
            </a:r>
            <a:r>
              <a:rPr lang="ru-RU" sz="1600" dirty="0" err="1" smtClean="0"/>
              <a:t>Буркитова</a:t>
            </a:r>
            <a:r>
              <a:rPr lang="ru-RU" sz="1600" dirty="0" smtClean="0"/>
              <a:t>, О.И. Дудкина. – Б.: «</a:t>
            </a:r>
            <a:r>
              <a:rPr lang="ru-RU" sz="1600" dirty="0" err="1" smtClean="0"/>
              <a:t>Билим</a:t>
            </a:r>
            <a:r>
              <a:rPr lang="ru-RU" sz="1600" dirty="0" smtClean="0"/>
              <a:t>», 2012. – 80 с.</a:t>
            </a:r>
            <a:endParaRPr lang="ru-RU"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Инструменты создания </a:t>
            </a:r>
            <a:r>
              <a:rPr lang="en-US" dirty="0" smtClean="0"/>
              <a:t>Worksheets</a:t>
            </a:r>
            <a:endParaRPr lang="ru-RU" dirty="0"/>
          </a:p>
        </p:txBody>
      </p:sp>
      <p:sp>
        <p:nvSpPr>
          <p:cNvPr id="3" name="Содержимое 2"/>
          <p:cNvSpPr>
            <a:spLocks noGrp="1"/>
          </p:cNvSpPr>
          <p:nvPr>
            <p:ph idx="1"/>
          </p:nvPr>
        </p:nvSpPr>
        <p:spPr>
          <a:xfrm>
            <a:off x="457200" y="1556792"/>
            <a:ext cx="8229600" cy="4569371"/>
          </a:xfrm>
        </p:spPr>
        <p:txBody>
          <a:bodyPr/>
          <a:lstStyle/>
          <a:p>
            <a:pPr algn="ctr">
              <a:buNone/>
            </a:pPr>
            <a:r>
              <a:rPr lang="en-US" dirty="0" err="1" smtClean="0">
                <a:hlinkClick r:id="rId3"/>
              </a:rPr>
              <a:t>Wizer</a:t>
            </a:r>
            <a:endParaRPr lang="en-US" dirty="0" smtClean="0"/>
          </a:p>
          <a:p>
            <a:pPr algn="ctr">
              <a:buNone/>
            </a:pPr>
            <a:endParaRPr lang="ru-RU" dirty="0"/>
          </a:p>
        </p:txBody>
      </p:sp>
      <p:pic>
        <p:nvPicPr>
          <p:cNvPr id="28674" name="Picture 2" descr="wizer"/>
          <p:cNvPicPr>
            <a:picLocks noChangeAspect="1" noChangeArrowheads="1"/>
          </p:cNvPicPr>
          <p:nvPr/>
        </p:nvPicPr>
        <p:blipFill>
          <a:blip r:embed="rId4" cstate="print"/>
          <a:srcRect l="8100" t="6517" r="6851"/>
          <a:stretch>
            <a:fillRect/>
          </a:stretch>
        </p:blipFill>
        <p:spPr bwMode="auto">
          <a:xfrm>
            <a:off x="2555776" y="2132856"/>
            <a:ext cx="4536504" cy="41315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Инструменты создания </a:t>
            </a:r>
            <a:r>
              <a:rPr lang="en-US" dirty="0" smtClean="0"/>
              <a:t>Worksheets</a:t>
            </a:r>
            <a:endParaRPr lang="ru-RU" dirty="0"/>
          </a:p>
        </p:txBody>
      </p:sp>
      <p:sp>
        <p:nvSpPr>
          <p:cNvPr id="3" name="Содержимое 2"/>
          <p:cNvSpPr>
            <a:spLocks noGrp="1"/>
          </p:cNvSpPr>
          <p:nvPr>
            <p:ph idx="1"/>
          </p:nvPr>
        </p:nvSpPr>
        <p:spPr>
          <a:xfrm>
            <a:off x="457200" y="1484784"/>
            <a:ext cx="8229600" cy="4641379"/>
          </a:xfrm>
        </p:spPr>
        <p:txBody>
          <a:bodyPr/>
          <a:lstStyle/>
          <a:p>
            <a:pPr algn="ctr">
              <a:buNone/>
            </a:pPr>
            <a:r>
              <a:rPr lang="en-US" dirty="0" err="1" smtClean="0">
                <a:hlinkClick r:id="rId3"/>
              </a:rPr>
              <a:t>Quickworksheets</a:t>
            </a:r>
            <a:endParaRPr lang="en-US" dirty="0" smtClean="0"/>
          </a:p>
          <a:p>
            <a:endParaRPr lang="ru-RU" dirty="0"/>
          </a:p>
        </p:txBody>
      </p:sp>
      <p:pic>
        <p:nvPicPr>
          <p:cNvPr id="25603" name="Picture 3"/>
          <p:cNvPicPr>
            <a:picLocks noChangeAspect="1" noChangeArrowheads="1"/>
          </p:cNvPicPr>
          <p:nvPr/>
        </p:nvPicPr>
        <p:blipFill>
          <a:blip r:embed="rId4" cstate="print"/>
          <a:srcRect l="32518" t="16401" r="31100" b="38240"/>
          <a:stretch>
            <a:fillRect/>
          </a:stretch>
        </p:blipFill>
        <p:spPr bwMode="auto">
          <a:xfrm>
            <a:off x="1907704" y="2348880"/>
            <a:ext cx="5544616" cy="38884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Инструменты создания </a:t>
            </a:r>
            <a:r>
              <a:rPr lang="en-US" dirty="0" smtClean="0"/>
              <a:t>Worksheets</a:t>
            </a:r>
            <a:endParaRPr lang="ru-RU" dirty="0"/>
          </a:p>
        </p:txBody>
      </p:sp>
      <p:sp>
        <p:nvSpPr>
          <p:cNvPr id="3" name="Содержимое 2"/>
          <p:cNvSpPr>
            <a:spLocks noGrp="1"/>
          </p:cNvSpPr>
          <p:nvPr>
            <p:ph idx="1"/>
          </p:nvPr>
        </p:nvSpPr>
        <p:spPr/>
        <p:txBody>
          <a:bodyPr/>
          <a:lstStyle/>
          <a:p>
            <a:pPr algn="ctr" fontAlgn="base">
              <a:buNone/>
            </a:pPr>
            <a:r>
              <a:rPr lang="en-US" b="1" dirty="0">
                <a:hlinkClick r:id="rId3"/>
              </a:rPr>
              <a:t>Vocabulary </a:t>
            </a:r>
            <a:r>
              <a:rPr lang="en-US" b="1" dirty="0" smtClean="0">
                <a:hlinkClick r:id="rId3"/>
              </a:rPr>
              <a:t>Worksheet Factory</a:t>
            </a:r>
            <a:endParaRPr lang="en-US" b="1" dirty="0" smtClean="0"/>
          </a:p>
          <a:p>
            <a:pPr fontAlgn="base"/>
            <a:endParaRPr lang="en-US" b="1" dirty="0"/>
          </a:p>
        </p:txBody>
      </p:sp>
      <p:pic>
        <p:nvPicPr>
          <p:cNvPr id="1026" name="Picture 2" descr="Vocabulary Worksheet Factory"/>
          <p:cNvPicPr>
            <a:picLocks noChangeAspect="1" noChangeArrowheads="1"/>
          </p:cNvPicPr>
          <p:nvPr/>
        </p:nvPicPr>
        <p:blipFill>
          <a:blip r:embed="rId4" cstate="print"/>
          <a:srcRect/>
          <a:stretch>
            <a:fillRect/>
          </a:stretch>
        </p:blipFill>
        <p:spPr bwMode="auto">
          <a:xfrm>
            <a:off x="3203848" y="2276872"/>
            <a:ext cx="4572000" cy="4343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Инструменты создания </a:t>
            </a:r>
            <a:r>
              <a:rPr lang="en-US" dirty="0" smtClean="0"/>
              <a:t>Worksheets</a:t>
            </a:r>
            <a:endParaRPr lang="ru-RU" dirty="0"/>
          </a:p>
        </p:txBody>
      </p:sp>
      <p:sp>
        <p:nvSpPr>
          <p:cNvPr id="3" name="Содержимое 2"/>
          <p:cNvSpPr>
            <a:spLocks noGrp="1"/>
          </p:cNvSpPr>
          <p:nvPr>
            <p:ph idx="1"/>
          </p:nvPr>
        </p:nvSpPr>
        <p:spPr/>
        <p:txBody>
          <a:bodyPr/>
          <a:lstStyle/>
          <a:p>
            <a:pPr algn="ctr">
              <a:buNone/>
            </a:pPr>
            <a:r>
              <a:rPr lang="en-US" dirty="0">
                <a:hlinkClick r:id="rId3"/>
              </a:rPr>
              <a:t>Teacher's Pet Tools</a:t>
            </a:r>
            <a:endParaRPr lang="ru-RU" dirty="0"/>
          </a:p>
        </p:txBody>
      </p:sp>
      <p:pic>
        <p:nvPicPr>
          <p:cNvPr id="26626" name="Picture 2" descr="puzzles and worksheets"/>
          <p:cNvPicPr>
            <a:picLocks noChangeAspect="1" noChangeArrowheads="1"/>
          </p:cNvPicPr>
          <p:nvPr/>
        </p:nvPicPr>
        <p:blipFill>
          <a:blip r:embed="rId4" cstate="print"/>
          <a:srcRect/>
          <a:stretch>
            <a:fillRect/>
          </a:stretch>
        </p:blipFill>
        <p:spPr bwMode="auto">
          <a:xfrm>
            <a:off x="1619672" y="2564903"/>
            <a:ext cx="5472608" cy="378211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2226" name="Picture 2"/>
          <p:cNvPicPr>
            <a:picLocks noChangeAspect="1" noChangeArrowheads="1"/>
          </p:cNvPicPr>
          <p:nvPr/>
        </p:nvPicPr>
        <p:blipFill>
          <a:blip r:embed="rId3" cstate="print"/>
          <a:srcRect r="40000" b="7921"/>
          <a:stretch>
            <a:fillRect/>
          </a:stretch>
        </p:blipFill>
        <p:spPr bwMode="auto">
          <a:xfrm>
            <a:off x="683568" y="188640"/>
            <a:ext cx="7380312" cy="637100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l="22207" r="20621" b="13481"/>
          <a:stretch>
            <a:fillRect/>
          </a:stretch>
        </p:blipFill>
        <p:spPr bwMode="auto">
          <a:xfrm>
            <a:off x="1259632" y="260648"/>
            <a:ext cx="7272808" cy="619090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Adobe</a:t>
            </a:r>
            <a:r>
              <a:rPr lang="ru-RU" dirty="0"/>
              <a:t> </a:t>
            </a:r>
            <a:r>
              <a:rPr lang="ru-RU" dirty="0" err="1"/>
              <a:t>Acrobat</a:t>
            </a:r>
            <a:r>
              <a:rPr lang="ru-RU" dirty="0"/>
              <a:t> </a:t>
            </a:r>
            <a:r>
              <a:rPr lang="ru-RU" dirty="0" err="1" smtClean="0"/>
              <a:t>Reader</a:t>
            </a:r>
            <a:r>
              <a:rPr lang="ru-RU" dirty="0" smtClean="0"/>
              <a:t>: </a:t>
            </a:r>
            <a:br>
              <a:rPr lang="ru-RU" dirty="0" smtClean="0"/>
            </a:br>
            <a:r>
              <a:rPr lang="ru-RU" dirty="0" smtClean="0"/>
              <a:t>листы обратной связи</a:t>
            </a:r>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p:cNvPicPr/>
          <p:nvPr/>
        </p:nvPicPr>
        <p:blipFill>
          <a:blip r:embed="rId3" cstate="print"/>
          <a:srcRect b="16248"/>
          <a:stretch>
            <a:fillRect/>
          </a:stretch>
        </p:blipFill>
        <p:spPr bwMode="auto">
          <a:xfrm>
            <a:off x="323528" y="3356992"/>
            <a:ext cx="4536504" cy="3240360"/>
          </a:xfrm>
          <a:prstGeom prst="rect">
            <a:avLst/>
          </a:prstGeom>
          <a:noFill/>
          <a:ln w="9525">
            <a:noFill/>
            <a:miter lim="800000"/>
            <a:headEnd/>
            <a:tailEnd/>
          </a:ln>
        </p:spPr>
      </p:pic>
      <p:pic>
        <p:nvPicPr>
          <p:cNvPr id="5" name="Рисунок 4"/>
          <p:cNvPicPr/>
          <p:nvPr/>
        </p:nvPicPr>
        <p:blipFill>
          <a:blip r:embed="rId4" cstate="print"/>
          <a:srcRect b="23674"/>
          <a:stretch>
            <a:fillRect/>
          </a:stretch>
        </p:blipFill>
        <p:spPr bwMode="auto">
          <a:xfrm>
            <a:off x="3059832" y="1628800"/>
            <a:ext cx="5756108" cy="247334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3" cstate="print"/>
          <a:srcRect l="18660" t="13960" r="25585" b="20000"/>
          <a:stretch>
            <a:fillRect/>
          </a:stretch>
        </p:blipFill>
        <p:spPr bwMode="auto">
          <a:xfrm>
            <a:off x="395536" y="260648"/>
            <a:ext cx="8496944" cy="56612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5298" name="Picture 2"/>
          <p:cNvPicPr>
            <a:picLocks noChangeAspect="1" noChangeArrowheads="1"/>
          </p:cNvPicPr>
          <p:nvPr/>
        </p:nvPicPr>
        <p:blipFill>
          <a:blip r:embed="rId3" cstate="print"/>
          <a:srcRect b="63041"/>
          <a:stretch>
            <a:fillRect/>
          </a:stretch>
        </p:blipFill>
        <p:spPr bwMode="auto">
          <a:xfrm>
            <a:off x="395536" y="188640"/>
            <a:ext cx="8748464" cy="252028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68512" t="11760" b="45401"/>
          <a:stretch>
            <a:fillRect/>
          </a:stretch>
        </p:blipFill>
        <p:spPr bwMode="auto">
          <a:xfrm>
            <a:off x="1835696" y="2204864"/>
            <a:ext cx="4798840" cy="367240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Инструменты </a:t>
            </a:r>
            <a:r>
              <a:rPr lang="ru-RU" dirty="0"/>
              <a:t>комментирования</a:t>
            </a:r>
          </a:p>
        </p:txBody>
      </p:sp>
      <p:sp>
        <p:nvSpPr>
          <p:cNvPr id="3" name="Содержимое 2"/>
          <p:cNvSpPr>
            <a:spLocks noGrp="1"/>
          </p:cNvSpPr>
          <p:nvPr>
            <p:ph idx="1"/>
          </p:nvPr>
        </p:nvSpPr>
        <p:spPr/>
        <p:txBody>
          <a:bodyPr>
            <a:normAutofit fontScale="55000" lnSpcReduction="20000"/>
          </a:bodyPr>
          <a:lstStyle/>
          <a:p>
            <a:pPr lvl="0"/>
            <a:r>
              <a:rPr lang="ru-RU" dirty="0"/>
              <a:t>Добавить записку</a:t>
            </a:r>
          </a:p>
          <a:p>
            <a:pPr lvl="0"/>
            <a:r>
              <a:rPr lang="ru-RU" dirty="0"/>
              <a:t>Выделить текст</a:t>
            </a:r>
          </a:p>
          <a:p>
            <a:pPr lvl="0"/>
            <a:r>
              <a:rPr lang="ru-RU" dirty="0"/>
              <a:t>Подчеркнуть</a:t>
            </a:r>
          </a:p>
          <a:p>
            <a:pPr lvl="0"/>
            <a:r>
              <a:rPr lang="ru-RU" dirty="0"/>
              <a:t>Добавить записку к тексту</a:t>
            </a:r>
          </a:p>
          <a:p>
            <a:pPr lvl="0"/>
            <a:r>
              <a:rPr lang="ru-RU" dirty="0"/>
              <a:t>Вычеркнуть текст</a:t>
            </a:r>
          </a:p>
          <a:p>
            <a:pPr lvl="0"/>
            <a:r>
              <a:rPr lang="ru-RU" dirty="0"/>
              <a:t>Добавить примечание для замены текста</a:t>
            </a:r>
          </a:p>
          <a:p>
            <a:pPr lvl="0"/>
            <a:r>
              <a:rPr lang="ru-RU" dirty="0"/>
              <a:t>Вставить текст по месту курсора</a:t>
            </a:r>
          </a:p>
          <a:p>
            <a:pPr lvl="0"/>
            <a:r>
              <a:rPr lang="ru-RU" dirty="0"/>
              <a:t>Разрешить исправление текста с помощью комбинации клавиш</a:t>
            </a:r>
          </a:p>
          <a:p>
            <a:pPr lvl="0"/>
            <a:r>
              <a:rPr lang="ru-RU" dirty="0"/>
              <a:t>Добавить текстовый комментарий</a:t>
            </a:r>
          </a:p>
          <a:p>
            <a:pPr lvl="0"/>
            <a:r>
              <a:rPr lang="ru-RU" dirty="0"/>
              <a:t>Добавить текст</a:t>
            </a:r>
          </a:p>
          <a:p>
            <a:pPr lvl="0"/>
            <a:r>
              <a:rPr lang="ru-RU" dirty="0"/>
              <a:t>Нарисовать произвольную фигуру</a:t>
            </a:r>
          </a:p>
          <a:p>
            <a:pPr lvl="0"/>
            <a:r>
              <a:rPr lang="ru-RU" dirty="0"/>
              <a:t>Очистить рисунок</a:t>
            </a:r>
          </a:p>
          <a:p>
            <a:pPr lvl="0"/>
            <a:r>
              <a:rPr lang="ru-RU" dirty="0"/>
              <a:t>Инструмент и меню «Добавить штамп»</a:t>
            </a:r>
          </a:p>
          <a:p>
            <a:pPr lvl="0"/>
            <a:r>
              <a:rPr lang="ru-RU" dirty="0"/>
              <a:t>Присоединить файл</a:t>
            </a:r>
          </a:p>
          <a:p>
            <a:pPr lvl="0"/>
            <a:r>
              <a:rPr lang="ru-RU" dirty="0"/>
              <a:t>Записать аудио</a:t>
            </a:r>
          </a:p>
          <a:p>
            <a:pPr lvl="0"/>
            <a:r>
              <a:rPr lang="ru-RU" dirty="0"/>
              <a:t>Инструменты рисования.</a:t>
            </a:r>
          </a:p>
          <a:p>
            <a:endParaRPr lang="ru-RU" dirty="0"/>
          </a:p>
        </p:txBody>
      </p:sp>
      <p:pic>
        <p:nvPicPr>
          <p:cNvPr id="4" name="Picture 2"/>
          <p:cNvPicPr>
            <a:picLocks noChangeAspect="1" noChangeArrowheads="1"/>
          </p:cNvPicPr>
          <p:nvPr/>
        </p:nvPicPr>
        <p:blipFill>
          <a:blip r:embed="rId3" cstate="print"/>
          <a:srcRect b="80993"/>
          <a:stretch>
            <a:fillRect/>
          </a:stretch>
        </p:blipFill>
        <p:spPr bwMode="auto">
          <a:xfrm>
            <a:off x="179512" y="116632"/>
            <a:ext cx="8748464" cy="12961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b="23674"/>
          <a:stretch>
            <a:fillRect/>
          </a:stretch>
        </p:blipFill>
        <p:spPr bwMode="auto">
          <a:xfrm>
            <a:off x="395536" y="332656"/>
            <a:ext cx="8208912" cy="57606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деятельности учителя по организации формирующей оценки</a:t>
            </a:r>
          </a:p>
        </p:txBody>
      </p:sp>
      <p:sp>
        <p:nvSpPr>
          <p:cNvPr id="3" name="Содержимое 2"/>
          <p:cNvSpPr>
            <a:spLocks noGrp="1"/>
          </p:cNvSpPr>
          <p:nvPr>
            <p:ph idx="1"/>
          </p:nvPr>
        </p:nvSpPr>
        <p:spPr/>
        <p:txBody>
          <a:bodyPr>
            <a:normAutofit fontScale="62500" lnSpcReduction="20000"/>
          </a:bodyPr>
          <a:lstStyle/>
          <a:p>
            <a:pPr>
              <a:buNone/>
            </a:pPr>
            <a:r>
              <a:rPr lang="ru-RU" dirty="0" smtClean="0"/>
              <a:t>1. планирование образовательных результатов по каждой теме; </a:t>
            </a:r>
          </a:p>
          <a:p>
            <a:pPr>
              <a:buNone/>
            </a:pPr>
            <a:r>
              <a:rPr lang="ru-RU" dirty="0" smtClean="0"/>
              <a:t>2. определение «</a:t>
            </a:r>
            <a:r>
              <a:rPr lang="ru-RU" dirty="0" err="1" smtClean="0"/>
              <a:t>реперных</a:t>
            </a:r>
            <a:r>
              <a:rPr lang="ru-RU" dirty="0" smtClean="0"/>
              <a:t> точек» каждой темы; </a:t>
            </a:r>
          </a:p>
          <a:p>
            <a:pPr>
              <a:buNone/>
            </a:pPr>
            <a:r>
              <a:rPr lang="ru-RU" dirty="0" smtClean="0"/>
              <a:t>3. определение в рамках программы обучения тем, при изучении которых целесообразно использование листов обратной связи; </a:t>
            </a:r>
          </a:p>
          <a:p>
            <a:pPr>
              <a:buNone/>
            </a:pPr>
            <a:r>
              <a:rPr lang="ru-RU" dirty="0" smtClean="0"/>
              <a:t>4. предъявление учащимся планируемых образовательных результатов;</a:t>
            </a:r>
          </a:p>
          <a:p>
            <a:pPr>
              <a:buNone/>
            </a:pPr>
            <a:r>
              <a:rPr lang="ru-RU" dirty="0" smtClean="0"/>
              <a:t>5. разработка листов обратной связи для каждой «</a:t>
            </a:r>
            <a:r>
              <a:rPr lang="ru-RU" dirty="0" err="1" smtClean="0"/>
              <a:t>реперной</a:t>
            </a:r>
            <a:r>
              <a:rPr lang="ru-RU" dirty="0" smtClean="0"/>
              <a:t> точки»: </a:t>
            </a:r>
          </a:p>
          <a:p>
            <a:pPr>
              <a:buNone/>
            </a:pPr>
            <a:r>
              <a:rPr lang="ru-RU" i="1" dirty="0" smtClean="0"/>
              <a:t>6. использование листов обратной связи для оценки образовательных результатов и организации самооценки учащихся: </a:t>
            </a:r>
          </a:p>
          <a:p>
            <a:r>
              <a:rPr lang="ru-RU" dirty="0" smtClean="0"/>
              <a:t>промежуточное комментирование результатов выполнения учащимся задания (одно-два), </a:t>
            </a:r>
          </a:p>
          <a:p>
            <a:r>
              <a:rPr lang="ru-RU" dirty="0" smtClean="0"/>
              <a:t>работа учащегося над заданием с учетом комментариев, </a:t>
            </a:r>
          </a:p>
          <a:p>
            <a:r>
              <a:rPr lang="ru-RU" dirty="0" smtClean="0"/>
              <a:t>собеседование с учащимися по поводу образовательных результатов, выбранных ими для освоения. </a:t>
            </a:r>
          </a:p>
          <a:p>
            <a:pPr>
              <a:buNone/>
            </a:pPr>
            <a:r>
              <a:rPr lang="ru-RU" dirty="0" smtClean="0"/>
              <a:t>7. итоговое оценивание образовательных результатов в рамках темы, выставление отметки. </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745508" y="2967335"/>
            <a:ext cx="7652993"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СПАСИБО ЗА ВНИМАНИЕ</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Суммативное</a:t>
            </a:r>
            <a:r>
              <a:rPr lang="ru-RU" b="1" dirty="0" smtClean="0"/>
              <a:t> (итоговое) оценивание </a:t>
            </a:r>
            <a:endParaRPr lang="ru-RU" dirty="0"/>
          </a:p>
        </p:txBody>
      </p:sp>
      <p:sp>
        <p:nvSpPr>
          <p:cNvPr id="3" name="Содержимое 2"/>
          <p:cNvSpPr>
            <a:spLocks noGrp="1"/>
          </p:cNvSpPr>
          <p:nvPr>
            <p:ph idx="1"/>
          </p:nvPr>
        </p:nvSpPr>
        <p:spPr/>
        <p:txBody>
          <a:bodyPr>
            <a:normAutofit fontScale="92500" lnSpcReduction="10000"/>
          </a:bodyPr>
          <a:lstStyle/>
          <a:p>
            <a:r>
              <a:rPr lang="ru-RU" b="1" dirty="0" smtClean="0"/>
              <a:t>проводится </a:t>
            </a:r>
            <a:r>
              <a:rPr lang="ru-RU" b="1" dirty="0"/>
              <a:t>по результатам выполнения </a:t>
            </a:r>
            <a:r>
              <a:rPr lang="ru-RU" dirty="0"/>
              <a:t>различных видов </a:t>
            </a:r>
            <a:r>
              <a:rPr lang="ru-RU" b="1" dirty="0"/>
              <a:t>проверочных </a:t>
            </a:r>
            <a:r>
              <a:rPr lang="ru-RU" b="1" dirty="0" smtClean="0"/>
              <a:t>работ  </a:t>
            </a:r>
            <a:r>
              <a:rPr lang="ru-RU" dirty="0"/>
              <a:t>(теста, </a:t>
            </a:r>
            <a:r>
              <a:rPr lang="ru-RU" dirty="0" smtClean="0"/>
              <a:t>эссе, проекта, контрольных, лабораторных, исследовательских </a:t>
            </a:r>
            <a:r>
              <a:rPr lang="ru-RU" dirty="0"/>
              <a:t>работ, сочинения, </a:t>
            </a:r>
            <a:r>
              <a:rPr lang="ru-RU" dirty="0" smtClean="0"/>
              <a:t>устной </a:t>
            </a:r>
            <a:r>
              <a:rPr lang="ru-RU" dirty="0"/>
              <a:t>презентации и т.п</a:t>
            </a:r>
            <a:r>
              <a:rPr lang="ru-RU" dirty="0" smtClean="0"/>
              <a:t>.);</a:t>
            </a:r>
          </a:p>
          <a:p>
            <a:r>
              <a:rPr lang="ru-RU" b="1" dirty="0" smtClean="0"/>
              <a:t>констатирует уровень </a:t>
            </a:r>
            <a:r>
              <a:rPr lang="ru-RU" b="1" dirty="0" err="1" smtClean="0"/>
              <a:t>сформированности</a:t>
            </a:r>
            <a:r>
              <a:rPr lang="ru-RU" b="1" dirty="0" smtClean="0"/>
              <a:t> </a:t>
            </a:r>
            <a:r>
              <a:rPr lang="ru-RU" dirty="0" smtClean="0"/>
              <a:t>компетентностей </a:t>
            </a:r>
            <a:r>
              <a:rPr lang="ru-RU" dirty="0"/>
              <a:t>у учащихся к определенному периоду времени и определение соответствия полученных результатов требованиям </a:t>
            </a:r>
            <a:r>
              <a:rPr lang="ru-RU" dirty="0" smtClean="0"/>
              <a:t>стандарта.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Формативное</a:t>
            </a:r>
            <a:r>
              <a:rPr lang="ru-RU" dirty="0" smtClean="0"/>
              <a:t> оценивание</a:t>
            </a:r>
            <a:endParaRPr lang="ru-RU" dirty="0"/>
          </a:p>
        </p:txBody>
      </p:sp>
      <p:sp>
        <p:nvSpPr>
          <p:cNvPr id="3" name="Содержимое 2"/>
          <p:cNvSpPr>
            <a:spLocks noGrp="1"/>
          </p:cNvSpPr>
          <p:nvPr>
            <p:ph sz="half" idx="1"/>
          </p:nvPr>
        </p:nvSpPr>
        <p:spPr/>
        <p:txBody>
          <a:bodyPr>
            <a:normAutofit lnSpcReduction="10000"/>
          </a:bodyPr>
          <a:lstStyle/>
          <a:p>
            <a:pPr>
              <a:buNone/>
            </a:pPr>
            <a:r>
              <a:rPr lang="ru-RU" dirty="0" smtClean="0"/>
              <a:t>учителю </a:t>
            </a:r>
          </a:p>
          <a:p>
            <a:r>
              <a:rPr lang="ru-RU" dirty="0" smtClean="0"/>
              <a:t>дает </a:t>
            </a:r>
            <a:r>
              <a:rPr lang="ru-RU" dirty="0"/>
              <a:t>возможность </a:t>
            </a:r>
            <a:r>
              <a:rPr lang="ru-RU" dirty="0" smtClean="0"/>
              <a:t>отслеживать </a:t>
            </a:r>
            <a:r>
              <a:rPr lang="ru-RU" dirty="0"/>
              <a:t>процесс продвижения учащихся к целям их </a:t>
            </a:r>
            <a:r>
              <a:rPr lang="ru-RU" dirty="0" smtClean="0"/>
              <a:t>учения</a:t>
            </a:r>
          </a:p>
          <a:p>
            <a:r>
              <a:rPr lang="ru-RU" dirty="0" smtClean="0"/>
              <a:t>помогает корректировать </a:t>
            </a:r>
            <a:r>
              <a:rPr lang="ru-RU" dirty="0"/>
              <a:t>учебный процесс на ранних </a:t>
            </a:r>
            <a:r>
              <a:rPr lang="ru-RU" dirty="0" smtClean="0"/>
              <a:t>этапах</a:t>
            </a:r>
            <a:endParaRPr lang="ru-RU" dirty="0"/>
          </a:p>
          <a:p>
            <a:endParaRPr lang="ru-RU" dirty="0"/>
          </a:p>
        </p:txBody>
      </p:sp>
      <p:sp>
        <p:nvSpPr>
          <p:cNvPr id="4" name="Содержимое 3"/>
          <p:cNvSpPr>
            <a:spLocks noGrp="1"/>
          </p:cNvSpPr>
          <p:nvPr>
            <p:ph sz="half" idx="2"/>
          </p:nvPr>
        </p:nvSpPr>
        <p:spPr/>
        <p:txBody>
          <a:bodyPr>
            <a:normAutofit lnSpcReduction="10000"/>
          </a:bodyPr>
          <a:lstStyle/>
          <a:p>
            <a:pPr>
              <a:buNone/>
            </a:pPr>
            <a:r>
              <a:rPr lang="ru-RU" dirty="0" smtClean="0"/>
              <a:t>ученику </a:t>
            </a:r>
          </a:p>
          <a:p>
            <a:r>
              <a:rPr lang="ru-RU" dirty="0" smtClean="0"/>
              <a:t>осознать большую степень ответственности за свое образование</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3" cstate="print"/>
          <a:srcRect l="7793" t="18160" r="26531" b="6241"/>
          <a:stretch>
            <a:fillRect/>
          </a:stretch>
        </p:blipFill>
        <p:spPr bwMode="auto">
          <a:xfrm>
            <a:off x="179512" y="476672"/>
            <a:ext cx="8743483" cy="5661248"/>
          </a:xfrm>
          <a:prstGeom prst="rect">
            <a:avLst/>
          </a:prstGeom>
          <a:noFill/>
          <a:ln w="9525">
            <a:noFill/>
            <a:miter lim="800000"/>
            <a:headEnd/>
            <a:tailEnd/>
          </a:ln>
        </p:spPr>
      </p:pic>
      <p:sp>
        <p:nvSpPr>
          <p:cNvPr id="5" name="TextBox 4"/>
          <p:cNvSpPr txBox="1"/>
          <p:nvPr/>
        </p:nvSpPr>
        <p:spPr>
          <a:xfrm>
            <a:off x="359025" y="6309320"/>
            <a:ext cx="8784975" cy="369332"/>
          </a:xfrm>
          <a:prstGeom prst="rect">
            <a:avLst/>
          </a:prstGeom>
          <a:noFill/>
        </p:spPr>
        <p:txBody>
          <a:bodyPr wrap="square" rtlCol="0">
            <a:spAutoFit/>
          </a:bodyPr>
          <a:lstStyle/>
          <a:p>
            <a:r>
              <a:rPr lang="en-US" dirty="0" smtClean="0"/>
              <a:t>Irina </a:t>
            </a:r>
            <a:r>
              <a:rPr lang="en-US" dirty="0" err="1" smtClean="0"/>
              <a:t>Logvina</a:t>
            </a:r>
            <a:r>
              <a:rPr lang="en-US" dirty="0" smtClean="0"/>
              <a:t>, </a:t>
            </a:r>
            <a:r>
              <a:rPr lang="en-US" dirty="0" err="1" smtClean="0"/>
              <a:t>Ljudmila</a:t>
            </a:r>
            <a:r>
              <a:rPr lang="en-US" dirty="0" smtClean="0"/>
              <a:t> </a:t>
            </a:r>
            <a:r>
              <a:rPr lang="en-US" dirty="0" err="1" smtClean="0"/>
              <a:t>Roždestvenskaja</a:t>
            </a:r>
            <a:r>
              <a:rPr lang="en-US" dirty="0" smtClean="0"/>
              <a:t> / </a:t>
            </a:r>
            <a:r>
              <a:rPr lang="ru-RU" dirty="0" smtClean="0"/>
              <a:t>Ирина Логвина, Людмила Рождественская</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l="8738" t="28240" r="30783" b="4561"/>
          <a:stretch>
            <a:fillRect/>
          </a:stretch>
        </p:blipFill>
        <p:spPr bwMode="auto">
          <a:xfrm>
            <a:off x="42189" y="260648"/>
            <a:ext cx="9101811" cy="5688632"/>
          </a:xfrm>
          <a:prstGeom prst="rect">
            <a:avLst/>
          </a:prstGeom>
          <a:noFill/>
          <a:ln w="9525">
            <a:noFill/>
            <a:miter lim="800000"/>
            <a:headEnd/>
            <a:tailEnd/>
          </a:ln>
        </p:spPr>
      </p:pic>
      <p:sp>
        <p:nvSpPr>
          <p:cNvPr id="5" name="TextBox 4"/>
          <p:cNvSpPr txBox="1"/>
          <p:nvPr/>
        </p:nvSpPr>
        <p:spPr>
          <a:xfrm>
            <a:off x="179512" y="6211669"/>
            <a:ext cx="8784975" cy="369332"/>
          </a:xfrm>
          <a:prstGeom prst="rect">
            <a:avLst/>
          </a:prstGeom>
          <a:noFill/>
        </p:spPr>
        <p:txBody>
          <a:bodyPr wrap="square" rtlCol="0">
            <a:spAutoFit/>
          </a:bodyPr>
          <a:lstStyle/>
          <a:p>
            <a:r>
              <a:rPr lang="en-US" dirty="0" smtClean="0"/>
              <a:t>Irina </a:t>
            </a:r>
            <a:r>
              <a:rPr lang="en-US" dirty="0" err="1" smtClean="0"/>
              <a:t>Logvina</a:t>
            </a:r>
            <a:r>
              <a:rPr lang="en-US" dirty="0" smtClean="0"/>
              <a:t>, </a:t>
            </a:r>
            <a:r>
              <a:rPr lang="en-US" dirty="0" err="1" smtClean="0"/>
              <a:t>Ljudmila</a:t>
            </a:r>
            <a:r>
              <a:rPr lang="en-US" dirty="0" smtClean="0"/>
              <a:t> </a:t>
            </a:r>
            <a:r>
              <a:rPr lang="en-US" dirty="0" err="1" smtClean="0"/>
              <a:t>Roždestvenskaja</a:t>
            </a:r>
            <a:r>
              <a:rPr lang="en-US" dirty="0" smtClean="0"/>
              <a:t> / </a:t>
            </a:r>
            <a:r>
              <a:rPr lang="ru-RU" dirty="0" smtClean="0"/>
              <a:t>Ирина Логвина, Людмила Рождественская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Фишман И.С., Голуб Г.Б. </a:t>
            </a:r>
            <a:r>
              <a:rPr lang="ru-RU" dirty="0" smtClean="0"/>
              <a:t>Формирующая оценка образовательных результатов учащихся: Методическое пособие. – Самара, 2007. </a:t>
            </a:r>
          </a:p>
          <a:p>
            <a:r>
              <a:rPr lang="ru-RU" dirty="0" smtClean="0"/>
              <a:t>Оценивание учебных достижений учащихся. Методическое руководство/Сост. Р. Х. Шакиров, А.А. </a:t>
            </a:r>
            <a:r>
              <a:rPr lang="ru-RU" dirty="0" err="1" smtClean="0"/>
              <a:t>Буркитова</a:t>
            </a:r>
            <a:r>
              <a:rPr lang="ru-RU" dirty="0" smtClean="0"/>
              <a:t>, О.И. Дудкина. – Б.: «</a:t>
            </a:r>
            <a:r>
              <a:rPr lang="ru-RU" dirty="0" err="1" smtClean="0"/>
              <a:t>Билим</a:t>
            </a:r>
            <a:r>
              <a:rPr lang="ru-RU" dirty="0" smtClean="0"/>
              <a:t>», 2012. – 80 с.</a:t>
            </a:r>
          </a:p>
          <a:p>
            <a:r>
              <a:rPr lang="ru-RU" b="1" dirty="0" smtClean="0"/>
              <a:t>Ирина </a:t>
            </a:r>
            <a:r>
              <a:rPr lang="ru-RU" b="1" dirty="0" smtClean="0"/>
              <a:t>Логвина, Людмила Рождественская. </a:t>
            </a:r>
            <a:r>
              <a:rPr lang="ru-RU" dirty="0" smtClean="0"/>
              <a:t>«Инструменты формирующего оценивания в деятельности учителя-предметника». </a:t>
            </a:r>
            <a:r>
              <a:rPr lang="en-US" i="1" dirty="0" err="1" smtClean="0"/>
              <a:t>Narva</a:t>
            </a:r>
            <a:r>
              <a:rPr lang="en-US" i="1" dirty="0" smtClean="0"/>
              <a:t> </a:t>
            </a:r>
            <a:r>
              <a:rPr lang="en-US" i="1" dirty="0" smtClean="0"/>
              <a:t>2012</a:t>
            </a:r>
            <a:endParaRPr lang="ru-RU" i="1" dirty="0" smtClean="0"/>
          </a:p>
          <a:p>
            <a:r>
              <a:rPr lang="ru-RU" b="1" dirty="0" smtClean="0"/>
              <a:t>А.Б. Воронцов, Б.Д. </a:t>
            </a:r>
            <a:r>
              <a:rPr lang="ru-RU" b="1" dirty="0" err="1" smtClean="0"/>
              <a:t>Эльконин</a:t>
            </a:r>
            <a:r>
              <a:rPr lang="ru-RU" b="1" dirty="0" smtClean="0"/>
              <a:t>. </a:t>
            </a:r>
            <a:r>
              <a:rPr lang="ru-RU" dirty="0" smtClean="0"/>
              <a:t>Практика </a:t>
            </a:r>
            <a:r>
              <a:rPr lang="ru-RU" dirty="0" smtClean="0"/>
              <a:t>введения новых образовательных </a:t>
            </a:r>
            <a:r>
              <a:rPr lang="ru-RU" dirty="0" smtClean="0"/>
              <a:t>стандартов. </a:t>
            </a:r>
            <a:r>
              <a:rPr lang="ru-RU" dirty="0" smtClean="0"/>
              <a:t>Международная Ассоциация «Развивающее обучение</a:t>
            </a:r>
            <a:r>
              <a:rPr lang="ru-RU" dirty="0" smtClean="0"/>
              <a:t>». Москва, 2012</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Программные среды</a:t>
            </a:r>
            <a:endParaRPr lang="ru-RU" dirty="0"/>
          </a:p>
        </p:txBody>
      </p:sp>
      <p:sp>
        <p:nvSpPr>
          <p:cNvPr id="3" name="Содержимое 2"/>
          <p:cNvSpPr>
            <a:spLocks noGrp="1"/>
          </p:cNvSpPr>
          <p:nvPr>
            <p:ph idx="1"/>
          </p:nvPr>
        </p:nvSpPr>
        <p:spPr>
          <a:xfrm>
            <a:off x="457200" y="2204864"/>
            <a:ext cx="8229600" cy="3921299"/>
          </a:xfrm>
        </p:spPr>
        <p:txBody>
          <a:bodyPr>
            <a:normAutofit lnSpcReduction="10000"/>
          </a:bodyPr>
          <a:lstStyle/>
          <a:p>
            <a:r>
              <a:rPr lang="en-US" sz="4400" dirty="0" err="1" smtClean="0">
                <a:hlinkClick r:id="rId3"/>
              </a:rPr>
              <a:t>MyTestX</a:t>
            </a:r>
            <a:r>
              <a:rPr lang="en-US" sz="4400" dirty="0" smtClean="0"/>
              <a:t> (</a:t>
            </a:r>
            <a:r>
              <a:rPr lang="en-US" sz="4400" dirty="0" err="1" smtClean="0"/>
              <a:t>MyTestX</a:t>
            </a:r>
            <a:r>
              <a:rPr lang="en-US" sz="4400" dirty="0" smtClean="0"/>
              <a:t> Pro)</a:t>
            </a:r>
          </a:p>
          <a:p>
            <a:r>
              <a:rPr lang="ru-RU" sz="4400" dirty="0" err="1" smtClean="0">
                <a:hlinkClick r:id="rId4"/>
              </a:rPr>
              <a:t>Айрен</a:t>
            </a:r>
            <a:endParaRPr lang="en-US" sz="4400" dirty="0" smtClean="0"/>
          </a:p>
          <a:p>
            <a:r>
              <a:rPr lang="en-US" sz="4400" dirty="0" err="1" smtClean="0">
                <a:hlinkClick r:id="rId5"/>
              </a:rPr>
              <a:t>Ispring</a:t>
            </a:r>
            <a:endParaRPr lang="en-US" sz="4400" dirty="0" smtClean="0"/>
          </a:p>
          <a:p>
            <a:r>
              <a:rPr lang="en-US" sz="4400" dirty="0" err="1" smtClean="0">
                <a:hlinkClick r:id="rId6"/>
              </a:rPr>
              <a:t>Jclic</a:t>
            </a:r>
            <a:endParaRPr lang="en-US" sz="4400" dirty="0" smtClean="0"/>
          </a:p>
          <a:p>
            <a:r>
              <a:rPr lang="en-US" sz="4400" dirty="0" smtClean="0"/>
              <a:t>…</a:t>
            </a:r>
            <a:endParaRPr lang="ru-RU" sz="4400"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2176</Words>
  <Application>Microsoft Office PowerPoint</Application>
  <PresentationFormat>Экран (4:3)</PresentationFormat>
  <Paragraphs>238</Paragraphs>
  <Slides>32</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Инструменты оценивания работы учащегося</vt:lpstr>
      <vt:lpstr>Оценивание – это основное средство</vt:lpstr>
      <vt:lpstr>Слайд 3</vt:lpstr>
      <vt:lpstr>Суммативное (итоговое) оценивание </vt:lpstr>
      <vt:lpstr>Формативное оценивание</vt:lpstr>
      <vt:lpstr>Слайд 6</vt:lpstr>
      <vt:lpstr>Слайд 7</vt:lpstr>
      <vt:lpstr>Литература</vt:lpstr>
      <vt:lpstr>Программные среды</vt:lpstr>
      <vt:lpstr>Типовые возможности</vt:lpstr>
      <vt:lpstr>Интерактивные системы опроса аудитории</vt:lpstr>
      <vt:lpstr>Инструменты мобильного тестирования</vt:lpstr>
      <vt:lpstr>Документ – камеры для образования</vt:lpstr>
      <vt:lpstr>Интерактивные упражнения</vt:lpstr>
      <vt:lpstr>Слайд 15</vt:lpstr>
      <vt:lpstr>Слайд 16</vt:lpstr>
      <vt:lpstr>Слайд 17</vt:lpstr>
      <vt:lpstr>Шаблоны и генераторы</vt:lpstr>
      <vt:lpstr>Кубик  Блума</vt:lpstr>
      <vt:lpstr>Инструменты создания Worksheets</vt:lpstr>
      <vt:lpstr>Инструменты создания Worksheets</vt:lpstr>
      <vt:lpstr>Инструменты создания Worksheets</vt:lpstr>
      <vt:lpstr>Инструменты создания Worksheets</vt:lpstr>
      <vt:lpstr>Слайд 24</vt:lpstr>
      <vt:lpstr>Слайд 25</vt:lpstr>
      <vt:lpstr>Adobe Acrobat Reader:  листы обратной связи</vt:lpstr>
      <vt:lpstr>Слайд 27</vt:lpstr>
      <vt:lpstr>Слайд 28</vt:lpstr>
      <vt:lpstr>Инструменты комментирования</vt:lpstr>
      <vt:lpstr>Слайд 30</vt:lpstr>
      <vt:lpstr>Алгоритм деятельности учителя по организации формирующей оценки</vt:lpstr>
      <vt:lpstr>Слайд 32</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Инструменты оценивания работы учащегося</dc:title>
  <dc:creator>PC</dc:creator>
  <cp:lastModifiedBy>PC</cp:lastModifiedBy>
  <cp:revision>99</cp:revision>
  <dcterms:created xsi:type="dcterms:W3CDTF">2016-11-07T12:46:58Z</dcterms:created>
  <dcterms:modified xsi:type="dcterms:W3CDTF">2016-11-17T10:53:17Z</dcterms:modified>
</cp:coreProperties>
</file>